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9"/>
  </p:notesMasterIdLst>
  <p:sldIdLst>
    <p:sldId id="492" r:id="rId2"/>
    <p:sldId id="493" r:id="rId3"/>
    <p:sldId id="494" r:id="rId4"/>
    <p:sldId id="258" r:id="rId5"/>
    <p:sldId id="260" r:id="rId6"/>
    <p:sldId id="340" r:id="rId7"/>
    <p:sldId id="261" r:id="rId8"/>
    <p:sldId id="475" r:id="rId9"/>
    <p:sldId id="545" r:id="rId10"/>
    <p:sldId id="454" r:id="rId11"/>
    <p:sldId id="262" r:id="rId12"/>
    <p:sldId id="495" r:id="rId13"/>
    <p:sldId id="264" r:id="rId14"/>
    <p:sldId id="266" r:id="rId15"/>
    <p:sldId id="546" r:id="rId16"/>
    <p:sldId id="267" r:id="rId17"/>
    <p:sldId id="455" r:id="rId18"/>
    <p:sldId id="456" r:id="rId19"/>
    <p:sldId id="457" r:id="rId20"/>
    <p:sldId id="476" r:id="rId21"/>
    <p:sldId id="458" r:id="rId22"/>
    <p:sldId id="459" r:id="rId23"/>
    <p:sldId id="268" r:id="rId24"/>
    <p:sldId id="496" r:id="rId25"/>
    <p:sldId id="270" r:id="rId26"/>
    <p:sldId id="547" r:id="rId27"/>
    <p:sldId id="271" r:id="rId28"/>
    <p:sldId id="333" r:id="rId29"/>
    <p:sldId id="334" r:id="rId30"/>
    <p:sldId id="477" r:id="rId31"/>
    <p:sldId id="497" r:id="rId32"/>
    <p:sldId id="498" r:id="rId33"/>
    <p:sldId id="274" r:id="rId34"/>
    <p:sldId id="548" r:id="rId35"/>
    <p:sldId id="275" r:id="rId36"/>
    <p:sldId id="276" r:id="rId37"/>
    <p:sldId id="336" r:id="rId38"/>
    <p:sldId id="499" r:id="rId39"/>
    <p:sldId id="478" r:id="rId40"/>
    <p:sldId id="500" r:id="rId41"/>
    <p:sldId id="501" r:id="rId42"/>
    <p:sldId id="281" r:id="rId43"/>
    <p:sldId id="502" r:id="rId44"/>
    <p:sldId id="279" r:id="rId45"/>
    <p:sldId id="280" r:id="rId46"/>
    <p:sldId id="479" r:id="rId47"/>
    <p:sldId id="342" r:id="rId48"/>
    <p:sldId id="461" r:id="rId49"/>
    <p:sldId id="503" r:id="rId50"/>
    <p:sldId id="504" r:id="rId51"/>
    <p:sldId id="505" r:id="rId52"/>
    <p:sldId id="283" r:id="rId53"/>
    <p:sldId id="285" r:id="rId54"/>
    <p:sldId id="549" r:id="rId55"/>
    <p:sldId id="480" r:id="rId56"/>
    <p:sldId id="337" r:id="rId57"/>
    <p:sldId id="338" r:id="rId58"/>
    <p:sldId id="339" r:id="rId59"/>
    <p:sldId id="286" r:id="rId60"/>
    <p:sldId id="506" r:id="rId61"/>
    <p:sldId id="507" r:id="rId62"/>
    <p:sldId id="508" r:id="rId63"/>
    <p:sldId id="291" r:id="rId64"/>
    <p:sldId id="326" r:id="rId65"/>
    <p:sldId id="482" r:id="rId66"/>
    <p:sldId id="343" r:id="rId67"/>
    <p:sldId id="509" r:id="rId68"/>
    <p:sldId id="300" r:id="rId69"/>
    <p:sldId id="327" r:id="rId70"/>
    <p:sldId id="550" r:id="rId71"/>
    <p:sldId id="302" r:id="rId72"/>
    <p:sldId id="328" r:id="rId73"/>
    <p:sldId id="510" r:id="rId74"/>
    <p:sldId id="329" r:id="rId75"/>
    <p:sldId id="551" r:id="rId76"/>
    <p:sldId id="304" r:id="rId77"/>
    <p:sldId id="305" r:id="rId78"/>
    <p:sldId id="464" r:id="rId79"/>
    <p:sldId id="511" r:id="rId80"/>
    <p:sldId id="512" r:id="rId81"/>
    <p:sldId id="307" r:id="rId82"/>
    <p:sldId id="513" r:id="rId83"/>
    <p:sldId id="309" r:id="rId84"/>
    <p:sldId id="311" r:id="rId85"/>
    <p:sldId id="552" r:id="rId86"/>
    <p:sldId id="465" r:id="rId87"/>
    <p:sldId id="466" r:id="rId88"/>
    <p:sldId id="514" r:id="rId89"/>
    <p:sldId id="515" r:id="rId90"/>
    <p:sldId id="312" r:id="rId91"/>
    <p:sldId id="553" r:id="rId92"/>
    <p:sldId id="483" r:id="rId93"/>
    <p:sldId id="314" r:id="rId94"/>
    <p:sldId id="315" r:id="rId95"/>
    <p:sldId id="554" r:id="rId96"/>
    <p:sldId id="317" r:id="rId97"/>
    <p:sldId id="467" r:id="rId98"/>
    <p:sldId id="516" r:id="rId99"/>
    <p:sldId id="517" r:id="rId100"/>
    <p:sldId id="518" r:id="rId101"/>
    <p:sldId id="344" r:id="rId102"/>
    <p:sldId id="319" r:id="rId103"/>
    <p:sldId id="320" r:id="rId104"/>
    <p:sldId id="484" r:id="rId105"/>
    <p:sldId id="325" r:id="rId106"/>
    <p:sldId id="519" r:id="rId107"/>
    <p:sldId id="520" r:id="rId108"/>
    <p:sldId id="521" r:id="rId109"/>
    <p:sldId id="347" r:id="rId110"/>
    <p:sldId id="349" r:id="rId111"/>
    <p:sldId id="555" r:id="rId112"/>
    <p:sldId id="350" r:id="rId113"/>
    <p:sldId id="354" r:id="rId114"/>
    <p:sldId id="356" r:id="rId115"/>
    <p:sldId id="358" r:id="rId116"/>
    <p:sldId id="359" r:id="rId117"/>
    <p:sldId id="556" r:id="rId118"/>
    <p:sldId id="383" r:id="rId119"/>
    <p:sldId id="384" r:id="rId120"/>
    <p:sldId id="360" r:id="rId121"/>
    <p:sldId id="362" r:id="rId122"/>
    <p:sldId id="363" r:id="rId123"/>
    <p:sldId id="485" r:id="rId124"/>
    <p:sldId id="364" r:id="rId125"/>
    <p:sldId id="389" r:id="rId126"/>
    <p:sldId id="390" r:id="rId127"/>
    <p:sldId id="392" r:id="rId128"/>
    <p:sldId id="522" r:id="rId129"/>
    <p:sldId id="523" r:id="rId130"/>
    <p:sldId id="366" r:id="rId131"/>
    <p:sldId id="486" r:id="rId132"/>
    <p:sldId id="367" r:id="rId133"/>
    <p:sldId id="368" r:id="rId134"/>
    <p:sldId id="393" r:id="rId135"/>
    <p:sldId id="524" r:id="rId136"/>
    <p:sldId id="525" r:id="rId137"/>
    <p:sldId id="370" r:id="rId138"/>
    <p:sldId id="371" r:id="rId139"/>
    <p:sldId id="487" r:id="rId140"/>
    <p:sldId id="372" r:id="rId141"/>
    <p:sldId id="468" r:id="rId142"/>
    <p:sldId id="469" r:id="rId143"/>
    <p:sldId id="470" r:id="rId144"/>
    <p:sldId id="526" r:id="rId145"/>
    <p:sldId id="527" r:id="rId146"/>
    <p:sldId id="528" r:id="rId147"/>
    <p:sldId id="376" r:id="rId148"/>
    <p:sldId id="377" r:id="rId149"/>
    <p:sldId id="378" r:id="rId150"/>
    <p:sldId id="557" r:id="rId151"/>
    <p:sldId id="379" r:id="rId152"/>
    <p:sldId id="381" r:id="rId153"/>
    <p:sldId id="488" r:id="rId154"/>
    <p:sldId id="529" r:id="rId155"/>
    <p:sldId id="530" r:id="rId156"/>
    <p:sldId id="531" r:id="rId157"/>
    <p:sldId id="396" r:id="rId158"/>
    <p:sldId id="398" r:id="rId159"/>
    <p:sldId id="399" r:id="rId160"/>
    <p:sldId id="400" r:id="rId161"/>
    <p:sldId id="404" r:id="rId162"/>
    <p:sldId id="532" r:id="rId163"/>
    <p:sldId id="406" r:id="rId164"/>
    <p:sldId id="408" r:id="rId165"/>
    <p:sldId id="409" r:id="rId166"/>
    <p:sldId id="410" r:id="rId167"/>
    <p:sldId id="471" r:id="rId168"/>
    <p:sldId id="558" r:id="rId169"/>
    <p:sldId id="472" r:id="rId170"/>
    <p:sldId id="473" r:id="rId171"/>
    <p:sldId id="474" r:id="rId172"/>
    <p:sldId id="533" r:id="rId173"/>
    <p:sldId id="416" r:id="rId174"/>
    <p:sldId id="534" r:id="rId175"/>
    <p:sldId id="418" r:id="rId176"/>
    <p:sldId id="559" r:id="rId177"/>
    <p:sldId id="419" r:id="rId178"/>
    <p:sldId id="420" r:id="rId179"/>
    <p:sldId id="489" r:id="rId180"/>
    <p:sldId id="535" r:id="rId181"/>
    <p:sldId id="421" r:id="rId182"/>
    <p:sldId id="422" r:id="rId183"/>
    <p:sldId id="560" r:id="rId184"/>
    <p:sldId id="423" r:id="rId185"/>
    <p:sldId id="490" r:id="rId186"/>
    <p:sldId id="536" r:id="rId187"/>
    <p:sldId id="537" r:id="rId188"/>
    <p:sldId id="425" r:id="rId189"/>
    <p:sldId id="426" r:id="rId190"/>
    <p:sldId id="538" r:id="rId191"/>
    <p:sldId id="427" r:id="rId192"/>
    <p:sldId id="428" r:id="rId193"/>
    <p:sldId id="539" r:id="rId194"/>
    <p:sldId id="540" r:id="rId195"/>
    <p:sldId id="430" r:id="rId196"/>
    <p:sldId id="561" r:id="rId197"/>
    <p:sldId id="431" r:id="rId198"/>
    <p:sldId id="432" r:id="rId199"/>
    <p:sldId id="491" r:id="rId200"/>
    <p:sldId id="444" r:id="rId201"/>
    <p:sldId id="541" r:id="rId202"/>
    <p:sldId id="542" r:id="rId203"/>
    <p:sldId id="543" r:id="rId204"/>
    <p:sldId id="435" r:id="rId205"/>
    <p:sldId id="436" r:id="rId206"/>
    <p:sldId id="562" r:id="rId207"/>
    <p:sldId id="437" r:id="rId208"/>
    <p:sldId id="438" r:id="rId209"/>
    <p:sldId id="439" r:id="rId210"/>
    <p:sldId id="447" r:id="rId211"/>
    <p:sldId id="448" r:id="rId212"/>
    <p:sldId id="563" r:id="rId213"/>
    <p:sldId id="449" r:id="rId214"/>
    <p:sldId id="440" r:id="rId215"/>
    <p:sldId id="544" r:id="rId216"/>
    <p:sldId id="564" r:id="rId217"/>
    <p:sldId id="565" r:id="rId218"/>
    <p:sldId id="566" r:id="rId219"/>
    <p:sldId id="567" r:id="rId220"/>
    <p:sldId id="568" r:id="rId221"/>
    <p:sldId id="569" r:id="rId222"/>
    <p:sldId id="570" r:id="rId223"/>
    <p:sldId id="571" r:id="rId224"/>
    <p:sldId id="572" r:id="rId225"/>
    <p:sldId id="573" r:id="rId226"/>
    <p:sldId id="574" r:id="rId227"/>
    <p:sldId id="575" r:id="rId228"/>
    <p:sldId id="576" r:id="rId229"/>
    <p:sldId id="577" r:id="rId230"/>
    <p:sldId id="578" r:id="rId231"/>
    <p:sldId id="579" r:id="rId232"/>
    <p:sldId id="580" r:id="rId233"/>
    <p:sldId id="581" r:id="rId234"/>
    <p:sldId id="582" r:id="rId235"/>
    <p:sldId id="583" r:id="rId236"/>
    <p:sldId id="584" r:id="rId237"/>
    <p:sldId id="585" r:id="rId238"/>
    <p:sldId id="586" r:id="rId239"/>
    <p:sldId id="587" r:id="rId240"/>
    <p:sldId id="588" r:id="rId241"/>
    <p:sldId id="589" r:id="rId242"/>
    <p:sldId id="590" r:id="rId243"/>
    <p:sldId id="591" r:id="rId244"/>
    <p:sldId id="592" r:id="rId245"/>
    <p:sldId id="593" r:id="rId246"/>
    <p:sldId id="594" r:id="rId247"/>
    <p:sldId id="595" r:id="rId248"/>
    <p:sldId id="596" r:id="rId249"/>
    <p:sldId id="597" r:id="rId250"/>
    <p:sldId id="598" r:id="rId251"/>
    <p:sldId id="599" r:id="rId252"/>
    <p:sldId id="600" r:id="rId253"/>
    <p:sldId id="601" r:id="rId254"/>
    <p:sldId id="602" r:id="rId255"/>
    <p:sldId id="603" r:id="rId256"/>
    <p:sldId id="604" r:id="rId257"/>
    <p:sldId id="605" r:id="rId25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bg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78" autoAdjust="0"/>
    <p:restoredTop sz="86323" autoAdjust="0"/>
  </p:normalViewPr>
  <p:slideViewPr>
    <p:cSldViewPr>
      <p:cViewPr varScale="1">
        <p:scale>
          <a:sx n="70" d="100"/>
          <a:sy n="70" d="100"/>
        </p:scale>
        <p:origin x="1205" y="38"/>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notesMaster" Target="notesMasters/notesMaster1.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presProps" Target="presProps.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viewProps" Target="viewProps.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theme" Target="theme/theme1.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tableStyles" Target="tableStyles.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microsoft.com/office/2006/relationships/vbaProject" Target="vbaProject.bin"/><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s>
</file>

<file path=ppt/_rels/viewProps.xml.rels><?xml version="1.0" encoding="UTF-8" standalone="yes"?>
<Relationships xmlns="http://schemas.openxmlformats.org/package/2006/relationships"><Relationship Id="rId1" Type="http://schemas.openxmlformats.org/officeDocument/2006/relationships/slide" Target="slides/slide2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907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CA"/>
          </a:p>
        </p:txBody>
      </p:sp>
      <p:sp>
        <p:nvSpPr>
          <p:cNvPr id="25907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259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59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25907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endParaRPr lang="en-CA"/>
          </a:p>
        </p:txBody>
      </p:sp>
      <p:sp>
        <p:nvSpPr>
          <p:cNvPr id="25907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fld id="{6C5DEABF-ED59-4022-94D2-4CF7B6E57689}" type="slidenum">
              <a:rPr lang="ar-EG"/>
              <a:pPr/>
              <a:t>‹N°›</a:t>
            </a:fld>
            <a:endParaRPr lang="en-CA"/>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92E406-ABB1-462E-8635-C347F0FBE803}" type="slidenum">
              <a:rPr lang="ar-EG"/>
              <a:pPr/>
              <a:t>24</a:t>
            </a:fld>
            <a:endParaRPr lang="en-CA"/>
          </a:p>
        </p:txBody>
      </p:sp>
      <p:sp>
        <p:nvSpPr>
          <p:cNvPr id="260098" name="Rectangle 2"/>
          <p:cNvSpPr>
            <a:spLocks noGrp="1" noRot="1" noChangeAspect="1" noChangeArrowheads="1" noTextEdit="1"/>
          </p:cNvSpPr>
          <p:nvPr>
            <p:ph type="sldImg"/>
          </p:nvPr>
        </p:nvSpPr>
        <p:spPr>
          <a:xfrm>
            <a:off x="1144588" y="685800"/>
            <a:ext cx="4572000" cy="3429000"/>
          </a:xfrm>
          <a:ln/>
        </p:spPr>
      </p:sp>
      <p:sp>
        <p:nvSpPr>
          <p:cNvPr id="260099"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6748C5-1E38-4CC6-ADA2-4225BA02EBB3}" type="slidenum">
              <a:rPr lang="ar-EG"/>
              <a:pPr/>
              <a:t>32</a:t>
            </a:fld>
            <a:endParaRPr lang="en-CA"/>
          </a:p>
        </p:txBody>
      </p:sp>
      <p:sp>
        <p:nvSpPr>
          <p:cNvPr id="263170" name="Rectangle 2"/>
          <p:cNvSpPr>
            <a:spLocks noGrp="1" noRot="1" noChangeAspect="1" noChangeArrowheads="1" noTextEdit="1"/>
          </p:cNvSpPr>
          <p:nvPr>
            <p:ph type="sldImg"/>
          </p:nvPr>
        </p:nvSpPr>
        <p:spPr>
          <a:xfrm>
            <a:off x="1144588" y="685800"/>
            <a:ext cx="4572000" cy="3429000"/>
          </a:xfrm>
          <a:ln/>
        </p:spPr>
      </p:sp>
      <p:sp>
        <p:nvSpPr>
          <p:cNvPr id="263171"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AEEDFF-7C40-4E53-8074-8A94C9E3C23F}" type="slidenum">
              <a:rPr lang="ar-EG"/>
              <a:pPr/>
              <a:t>41</a:t>
            </a:fld>
            <a:endParaRPr lang="en-CA"/>
          </a:p>
        </p:txBody>
      </p:sp>
      <p:sp>
        <p:nvSpPr>
          <p:cNvPr id="267266" name="Rectangle 2"/>
          <p:cNvSpPr>
            <a:spLocks noGrp="1" noRot="1" noChangeAspect="1" noChangeArrowheads="1" noTextEdit="1"/>
          </p:cNvSpPr>
          <p:nvPr>
            <p:ph type="sldImg"/>
          </p:nvPr>
        </p:nvSpPr>
        <p:spPr>
          <a:xfrm>
            <a:off x="1144588" y="685800"/>
            <a:ext cx="4572000" cy="3429000"/>
          </a:xfrm>
          <a:ln/>
        </p:spPr>
      </p:sp>
      <p:sp>
        <p:nvSpPr>
          <p:cNvPr id="267267"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31A5FA-49B9-4EE8-931F-5A71AD0129B6}" type="slidenum">
              <a:rPr lang="ar-EG"/>
              <a:pPr/>
              <a:t>73</a:t>
            </a:fld>
            <a:endParaRPr lang="en-CA"/>
          </a:p>
        </p:txBody>
      </p:sp>
      <p:sp>
        <p:nvSpPr>
          <p:cNvPr id="277506" name="Rectangle 2"/>
          <p:cNvSpPr>
            <a:spLocks noGrp="1" noRot="1" noChangeAspect="1" noChangeArrowheads="1" noTextEdit="1"/>
          </p:cNvSpPr>
          <p:nvPr>
            <p:ph type="sldImg"/>
          </p:nvPr>
        </p:nvSpPr>
        <p:spPr>
          <a:xfrm>
            <a:off x="1144588" y="685800"/>
            <a:ext cx="4572000" cy="3429000"/>
          </a:xfrm>
          <a:ln/>
        </p:spPr>
      </p:sp>
      <p:sp>
        <p:nvSpPr>
          <p:cNvPr id="277507"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89D9CD-02A2-44D6-8328-0E8489D333FF}" type="slidenum">
              <a:rPr lang="ar-EG"/>
              <a:pPr/>
              <a:t>80</a:t>
            </a:fld>
            <a:endParaRPr lang="en-CA"/>
          </a:p>
        </p:txBody>
      </p:sp>
      <p:sp>
        <p:nvSpPr>
          <p:cNvPr id="280578" name="Rectangle 2"/>
          <p:cNvSpPr>
            <a:spLocks noGrp="1" noRot="1" noChangeAspect="1" noChangeArrowheads="1" noTextEdit="1"/>
          </p:cNvSpPr>
          <p:nvPr>
            <p:ph type="sldImg"/>
          </p:nvPr>
        </p:nvSpPr>
        <p:spPr>
          <a:xfrm>
            <a:off x="1144588" y="685800"/>
            <a:ext cx="4572000" cy="3429000"/>
          </a:xfrm>
          <a:ln/>
        </p:spPr>
      </p:sp>
      <p:sp>
        <p:nvSpPr>
          <p:cNvPr id="280579"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4E5CCD-0E1E-449E-975D-BECFC9968907}" type="slidenum">
              <a:rPr lang="ar-EG"/>
              <a:pPr/>
              <a:t>89</a:t>
            </a:fld>
            <a:endParaRPr lang="en-CA"/>
          </a:p>
        </p:txBody>
      </p:sp>
      <p:sp>
        <p:nvSpPr>
          <p:cNvPr id="284674" name="Rectangle 2"/>
          <p:cNvSpPr>
            <a:spLocks noGrp="1" noRot="1" noChangeAspect="1" noChangeArrowheads="1" noTextEdit="1"/>
          </p:cNvSpPr>
          <p:nvPr>
            <p:ph type="sldImg"/>
          </p:nvPr>
        </p:nvSpPr>
        <p:spPr>
          <a:xfrm>
            <a:off x="1144588" y="685800"/>
            <a:ext cx="4572000" cy="3429000"/>
          </a:xfrm>
          <a:ln/>
        </p:spPr>
      </p:sp>
      <p:sp>
        <p:nvSpPr>
          <p:cNvPr id="284675"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6919B2-0229-4AE7-91E9-1318ADACEF8E}" type="slidenum">
              <a:rPr lang="ar-EG"/>
              <a:pPr/>
              <a:t>129</a:t>
            </a:fld>
            <a:endParaRPr lang="en-CA"/>
          </a:p>
        </p:txBody>
      </p:sp>
      <p:sp>
        <p:nvSpPr>
          <p:cNvPr id="293890" name="Rectangle 2"/>
          <p:cNvSpPr>
            <a:spLocks noGrp="1" noRot="1" noChangeAspect="1" noChangeArrowheads="1" noTextEdit="1"/>
          </p:cNvSpPr>
          <p:nvPr>
            <p:ph type="sldImg"/>
          </p:nvPr>
        </p:nvSpPr>
        <p:spPr>
          <a:xfrm>
            <a:off x="1144588" y="685800"/>
            <a:ext cx="4572000" cy="3429000"/>
          </a:xfrm>
          <a:ln/>
        </p:spPr>
      </p:sp>
      <p:sp>
        <p:nvSpPr>
          <p:cNvPr id="293891"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E484C0-AA94-4593-9852-A27966CB5008}" type="slidenum">
              <a:rPr lang="ar-EG"/>
              <a:pPr/>
              <a:t>136</a:t>
            </a:fld>
            <a:endParaRPr lang="en-CA"/>
          </a:p>
        </p:txBody>
      </p:sp>
      <p:sp>
        <p:nvSpPr>
          <p:cNvPr id="296962" name="Rectangle 2"/>
          <p:cNvSpPr>
            <a:spLocks noGrp="1" noRot="1" noChangeAspect="1" noChangeArrowheads="1" noTextEdit="1"/>
          </p:cNvSpPr>
          <p:nvPr>
            <p:ph type="sldImg"/>
          </p:nvPr>
        </p:nvSpPr>
        <p:spPr>
          <a:xfrm>
            <a:off x="1144588" y="685800"/>
            <a:ext cx="4572000" cy="3429000"/>
          </a:xfrm>
          <a:ln/>
        </p:spPr>
      </p:sp>
      <p:sp>
        <p:nvSpPr>
          <p:cNvPr id="296963"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2DAEAA-63F2-4E4E-A002-07D2572C4A8A}" type="slidenum">
              <a:rPr lang="ar-EG"/>
              <a:pPr/>
              <a:t>174</a:t>
            </a:fld>
            <a:endParaRPr lang="en-CA"/>
          </a:p>
        </p:txBody>
      </p:sp>
      <p:sp>
        <p:nvSpPr>
          <p:cNvPr id="307202" name="Rectangle 2"/>
          <p:cNvSpPr>
            <a:spLocks noGrp="1" noRot="1" noChangeAspect="1" noChangeArrowheads="1" noTextEdit="1"/>
          </p:cNvSpPr>
          <p:nvPr>
            <p:ph type="sldImg"/>
          </p:nvPr>
        </p:nvSpPr>
        <p:spPr>
          <a:xfrm>
            <a:off x="1144588" y="685800"/>
            <a:ext cx="4572000" cy="3429000"/>
          </a:xfrm>
          <a:ln/>
        </p:spPr>
      </p:sp>
      <p:sp>
        <p:nvSpPr>
          <p:cNvPr id="307203"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DCCC72-994C-4D7E-AC07-7381D4E4FEBC}" type="slidenum">
              <a:rPr lang="ar-EG"/>
              <a:pPr/>
              <a:t>187</a:t>
            </a:fld>
            <a:endParaRPr lang="en-CA"/>
          </a:p>
        </p:txBody>
      </p:sp>
      <p:sp>
        <p:nvSpPr>
          <p:cNvPr id="311298" name="Rectangle 2"/>
          <p:cNvSpPr>
            <a:spLocks noGrp="1" noRot="1" noChangeAspect="1" noChangeArrowheads="1" noTextEdit="1"/>
          </p:cNvSpPr>
          <p:nvPr>
            <p:ph type="sldImg"/>
          </p:nvPr>
        </p:nvSpPr>
        <p:spPr>
          <a:xfrm>
            <a:off x="1144588" y="685800"/>
            <a:ext cx="4572000" cy="3429000"/>
          </a:xfrm>
          <a:ln/>
        </p:spPr>
      </p:sp>
      <p:sp>
        <p:nvSpPr>
          <p:cNvPr id="311299"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EB4ACB-0BC4-41C2-8BA5-EE7357699115}" type="slidenum">
              <a:rPr lang="ar-EG"/>
              <a:pPr/>
              <a:t>194</a:t>
            </a:fld>
            <a:endParaRPr lang="en-CA"/>
          </a:p>
        </p:txBody>
      </p:sp>
      <p:sp>
        <p:nvSpPr>
          <p:cNvPr id="315394" name="Rectangle 2"/>
          <p:cNvSpPr>
            <a:spLocks noGrp="1" noRot="1" noChangeAspect="1" noChangeArrowheads="1" noTextEdit="1"/>
          </p:cNvSpPr>
          <p:nvPr>
            <p:ph type="sldImg"/>
          </p:nvPr>
        </p:nvSpPr>
        <p:spPr>
          <a:xfrm>
            <a:off x="1144588" y="685800"/>
            <a:ext cx="4572000" cy="3429000"/>
          </a:xfrm>
          <a:ln/>
        </p:spPr>
      </p:sp>
      <p:sp>
        <p:nvSpPr>
          <p:cNvPr id="315395" name="Rectangle 3"/>
          <p:cNvSpPr>
            <a:spLocks noGrp="1" noChangeArrowheads="1"/>
          </p:cNvSpPr>
          <p:nvPr>
            <p:ph type="body" idx="1"/>
          </p:nvPr>
        </p:nvSpPr>
        <p:spPr>
          <a:xfrm>
            <a:off x="914400" y="4343400"/>
            <a:ext cx="5029200" cy="4114800"/>
          </a:xfrm>
        </p:spPr>
        <p:txBody>
          <a:bodyPr lIns="91432" tIns="45716" rIns="91432" bIns="45716"/>
          <a:lstStyle/>
          <a:p>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3DE462-AE71-435F-A7D7-B35F39EE684C}" type="slidenum">
              <a:rPr lang="ar-SA"/>
              <a:pPr/>
              <a:t>230</a:t>
            </a:fld>
            <a:endParaRPr lang="en-CA"/>
          </a:p>
        </p:txBody>
      </p:sp>
      <p:sp>
        <p:nvSpPr>
          <p:cNvPr id="385026" name="Rectangle 2"/>
          <p:cNvSpPr>
            <a:spLocks noGrp="1" noRot="1" noChangeAspect="1" noChangeArrowheads="1" noTextEdit="1"/>
          </p:cNvSpPr>
          <p:nvPr>
            <p:ph type="sldImg"/>
          </p:nvPr>
        </p:nvSpPr>
        <p:spPr>
          <a:xfrm>
            <a:off x="1144588" y="685800"/>
            <a:ext cx="4572000" cy="3429000"/>
          </a:xfrm>
          <a:ln/>
        </p:spPr>
      </p:sp>
      <p:sp>
        <p:nvSpPr>
          <p:cNvPr id="3850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12AEFC-6A99-432A-B4CB-5AC4456E44B7}" type="slidenum">
              <a:rPr lang="ar-SA"/>
              <a:pPr/>
              <a:t>237</a:t>
            </a:fld>
            <a:endParaRPr lang="en-CA"/>
          </a:p>
        </p:txBody>
      </p:sp>
      <p:sp>
        <p:nvSpPr>
          <p:cNvPr id="389122" name="Rectangle 2"/>
          <p:cNvSpPr>
            <a:spLocks noGrp="1" noRot="1" noChangeAspect="1" noChangeArrowheads="1" noTextEdit="1"/>
          </p:cNvSpPr>
          <p:nvPr>
            <p:ph type="sldImg"/>
          </p:nvPr>
        </p:nvSpPr>
        <p:spPr>
          <a:xfrm>
            <a:off x="1144588" y="685800"/>
            <a:ext cx="4572000" cy="3429000"/>
          </a:xfrm>
          <a:ln/>
        </p:spPr>
      </p:sp>
      <p:sp>
        <p:nvSpPr>
          <p:cNvPr id="3891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BE66DA-539E-4C10-ABAD-EC22C44B7154}" type="slidenum">
              <a:rPr lang="ar-SA"/>
              <a:pPr/>
              <a:t>243</a:t>
            </a:fld>
            <a:endParaRPr lang="en-CA"/>
          </a:p>
        </p:txBody>
      </p:sp>
      <p:sp>
        <p:nvSpPr>
          <p:cNvPr id="392194" name="Rectangle 2"/>
          <p:cNvSpPr>
            <a:spLocks noGrp="1" noRot="1" noChangeAspect="1" noChangeArrowheads="1" noTextEdit="1"/>
          </p:cNvSpPr>
          <p:nvPr>
            <p:ph type="sldImg"/>
          </p:nvPr>
        </p:nvSpPr>
        <p:spPr>
          <a:xfrm>
            <a:off x="1144588" y="685800"/>
            <a:ext cx="4572000" cy="3429000"/>
          </a:xfrm>
          <a:ln/>
        </p:spPr>
      </p:sp>
      <p:sp>
        <p:nvSpPr>
          <p:cNvPr id="3921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609600" cy="307975"/>
          </a:xfrm>
        </p:spPr>
        <p:txBody>
          <a:bodyPr/>
          <a:lstStyle>
            <a:lvl1pPr>
              <a:defRPr sz="1100"/>
            </a:lvl1pPr>
          </a:lstStyle>
          <a:p>
            <a:r>
              <a:rPr lang="en-US" dirty="0"/>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88B71DD-C855-4EA9-BDF3-61969F8DEA68}" type="slidenum">
              <a:rPr lang="ar-EG"/>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FEDF5A0-8BD4-4A83-9037-2C127AFF6A60}" type="slidenum">
              <a:rPr lang="ar-EG"/>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69F4EC0-AFB0-4479-98BE-FBE22DD98BC7}" type="slidenum">
              <a:rPr lang="ar-EG"/>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23F38BB-937D-4544-B9A8-B0274F9E1E1A}" type="slidenum">
              <a:rPr lang="ar-EG"/>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99BACFCD-905C-4F91-8E1A-3E1FB5522B0F}" type="slidenum">
              <a:rPr lang="ar-EG"/>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9B2F67C5-EA7B-4766-816A-C159EF2E9850}" type="slidenum">
              <a:rPr lang="ar-EG"/>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E20173F0-BF03-4C65-B18B-A7261EAD695B}" type="slidenum">
              <a:rPr lang="ar-EG"/>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6732D2E-627A-4014-B088-D0D2D9FC01A5}" type="slidenum">
              <a:rPr lang="ar-EG"/>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A01F0F5-458F-4C2F-8D44-22EA085B87E4}" type="slidenum">
              <a:rPr lang="ar-EG"/>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44754B6-58A0-442A-8309-4EB082C33FA5}" type="slidenum">
              <a:rPr lang="ar-EG"/>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2BFC3E1-DEB9-4751-8159-DA416CAF5A58}" type="slidenum">
              <a:rPr lang="ar-EG"/>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80EE485-DFBB-492F-A5AD-D9542F3AA6BC}" type="slidenum">
              <a:rPr lang="ar-EG"/>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61.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slide" Target="slide216.xml"/><Relationship Id="rId5" Type="http://schemas.openxmlformats.org/officeDocument/2006/relationships/slide" Target="slide155.xml"/><Relationship Id="rId4" Type="http://schemas.openxmlformats.org/officeDocument/2006/relationships/slide" Target="slide10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Rectangle 2"/>
          <p:cNvSpPr>
            <a:spLocks noGrp="1" noChangeArrowheads="1"/>
          </p:cNvSpPr>
          <p:nvPr>
            <p:ph type="title"/>
          </p:nvPr>
        </p:nvSpPr>
        <p:spPr>
          <a:xfrm>
            <a:off x="0" y="152400"/>
            <a:ext cx="9144000" cy="2057400"/>
          </a:xfrm>
          <a:solidFill>
            <a:srgbClr val="990033"/>
          </a:solidFill>
          <a:ln>
            <a:solidFill>
              <a:schemeClr val="bg1"/>
            </a:solidFill>
          </a:ln>
        </p:spPr>
        <p:txBody>
          <a:bodyPr/>
          <a:lstStyle/>
          <a:p>
            <a:r>
              <a:rPr lang="ar-EG" sz="3600" dirty="0">
                <a:solidFill>
                  <a:schemeClr val="bg1"/>
                </a:solidFill>
              </a:rPr>
              <a:t>قراءات آحاد شهر هاتور</a:t>
            </a:r>
            <a:br>
              <a:rPr lang="ar-EG" sz="3600" dirty="0">
                <a:solidFill>
                  <a:schemeClr val="bg1"/>
                </a:solidFill>
              </a:rPr>
            </a:br>
            <a:r>
              <a:rPr lang="en-CA" sz="3600" dirty="0">
                <a:solidFill>
                  <a:schemeClr val="bg1"/>
                </a:solidFill>
              </a:rPr>
              <a:t>Lectures </a:t>
            </a:r>
            <a:r>
              <a:rPr lang="fr-CA" sz="3600" dirty="0">
                <a:solidFill>
                  <a:schemeClr val="bg1"/>
                </a:solidFill>
              </a:rPr>
              <a:t>des dimanches du mois de </a:t>
            </a:r>
            <a:r>
              <a:rPr lang="fr-CA" sz="3600" dirty="0" err="1">
                <a:solidFill>
                  <a:schemeClr val="bg1"/>
                </a:solidFill>
              </a:rPr>
              <a:t>Hatour</a:t>
            </a:r>
            <a:endParaRPr lang="fr-CA" sz="3600" dirty="0">
              <a:solidFill>
                <a:schemeClr val="bg1"/>
              </a:solidFill>
            </a:endParaRPr>
          </a:p>
        </p:txBody>
      </p:sp>
      <p:sp>
        <p:nvSpPr>
          <p:cNvPr id="252931" name="Text Box 3"/>
          <p:cNvSpPr txBox="1">
            <a:spLocks noChangeArrowheads="1"/>
          </p:cNvSpPr>
          <p:nvPr/>
        </p:nvSpPr>
        <p:spPr bwMode="auto">
          <a:xfrm>
            <a:off x="574675" y="2403475"/>
            <a:ext cx="7597775" cy="4801314"/>
          </a:xfrm>
          <a:prstGeom prst="rect">
            <a:avLst/>
          </a:prstGeom>
          <a:noFill/>
          <a:ln w="9525">
            <a:noFill/>
            <a:miter lim="800000"/>
            <a:headEnd/>
            <a:tailEnd/>
          </a:ln>
          <a:effectLst/>
        </p:spPr>
        <p:txBody>
          <a:bodyPr>
            <a:spAutoFit/>
          </a:bodyPr>
          <a:lstStyle/>
          <a:p>
            <a:pPr marL="457200" indent="-457200">
              <a:spcBef>
                <a:spcPct val="50000"/>
              </a:spcBef>
            </a:pPr>
            <a:r>
              <a:rPr lang="en-US" sz="3600" dirty="0">
                <a:solidFill>
                  <a:schemeClr val="bg1"/>
                </a:solidFill>
              </a:rPr>
              <a:t>1. </a:t>
            </a:r>
            <a:r>
              <a:rPr lang="en-US" sz="3600" dirty="0">
                <a:solidFill>
                  <a:schemeClr val="hlink"/>
                </a:solidFill>
                <a:hlinkClick r:id="rId2" action="ppaction://hlinksldjump"/>
              </a:rPr>
              <a:t>First Sunday</a:t>
            </a:r>
            <a:r>
              <a:rPr lang="en-US" sz="3600" u="sng" dirty="0">
                <a:solidFill>
                  <a:schemeClr val="hlink"/>
                </a:solidFill>
                <a:hlinkClick r:id="rId2" action="ppaction://hlinksldjump"/>
              </a:rPr>
              <a:t> of </a:t>
            </a:r>
            <a:r>
              <a:rPr lang="fr-CA" sz="3600" u="sng" dirty="0" err="1">
                <a:solidFill>
                  <a:schemeClr val="hlink"/>
                </a:solidFill>
                <a:hlinkClick r:id="rId2" action="ppaction://hlinksldjump"/>
              </a:rPr>
              <a:t>Hatour</a:t>
            </a:r>
            <a:endParaRPr lang="en-US" sz="3600" u="sng" dirty="0">
              <a:solidFill>
                <a:schemeClr val="hlink"/>
              </a:solidFill>
            </a:endParaRPr>
          </a:p>
          <a:p>
            <a:pPr marL="457200" indent="-457200">
              <a:spcBef>
                <a:spcPct val="50000"/>
              </a:spcBef>
            </a:pPr>
            <a:r>
              <a:rPr lang="en-US" sz="3600" dirty="0">
                <a:solidFill>
                  <a:schemeClr val="bg1"/>
                </a:solidFill>
              </a:rPr>
              <a:t>2. </a:t>
            </a:r>
            <a:r>
              <a:rPr lang="en-US" sz="3600" dirty="0">
                <a:solidFill>
                  <a:schemeClr val="bg1"/>
                </a:solidFill>
                <a:hlinkClick r:id="rId3" action="ppaction://hlinksldjump"/>
              </a:rPr>
              <a:t>Second Sunday o</a:t>
            </a:r>
            <a:r>
              <a:rPr lang="en-US" sz="3600" u="sng" dirty="0">
                <a:solidFill>
                  <a:schemeClr val="bg1"/>
                </a:solidFill>
                <a:hlinkClick r:id="rId3" action="ppaction://hlinksldjump"/>
              </a:rPr>
              <a:t>f </a:t>
            </a:r>
            <a:r>
              <a:rPr lang="fr-CA" sz="3600" u="sng" dirty="0" err="1">
                <a:solidFill>
                  <a:schemeClr val="hlink"/>
                </a:solidFill>
                <a:hlinkClick r:id="rId3" action="ppaction://hlinksldjump"/>
              </a:rPr>
              <a:t>Hatour</a:t>
            </a:r>
            <a:endParaRPr lang="en-US" sz="3600" u="sng" dirty="0">
              <a:solidFill>
                <a:schemeClr val="hlink"/>
              </a:solidFill>
            </a:endParaRPr>
          </a:p>
          <a:p>
            <a:pPr marL="457200" indent="-457200">
              <a:spcBef>
                <a:spcPct val="50000"/>
              </a:spcBef>
            </a:pPr>
            <a:r>
              <a:rPr lang="en-US" sz="3600" dirty="0">
                <a:solidFill>
                  <a:schemeClr val="bg1"/>
                </a:solidFill>
              </a:rPr>
              <a:t>3. </a:t>
            </a:r>
            <a:r>
              <a:rPr lang="en-US" sz="3600" dirty="0">
                <a:solidFill>
                  <a:schemeClr val="bg1"/>
                </a:solidFill>
                <a:hlinkClick r:id="rId4" action="ppaction://hlinksldjump"/>
              </a:rPr>
              <a:t>Third Sunday o</a:t>
            </a:r>
            <a:r>
              <a:rPr lang="en-US" sz="3600" u="sng" dirty="0">
                <a:solidFill>
                  <a:schemeClr val="bg1"/>
                </a:solidFill>
                <a:hlinkClick r:id="rId4" action="ppaction://hlinksldjump"/>
              </a:rPr>
              <a:t>f </a:t>
            </a:r>
            <a:r>
              <a:rPr lang="en-US" sz="3600" u="sng" dirty="0" err="1">
                <a:solidFill>
                  <a:schemeClr val="hlink"/>
                </a:solidFill>
                <a:hlinkClick r:id="rId4" action="ppaction://hlinksldjump"/>
              </a:rPr>
              <a:t>Hatour</a:t>
            </a:r>
            <a:endParaRPr lang="en-US" sz="3600" u="sng" dirty="0">
              <a:solidFill>
                <a:schemeClr val="hlink"/>
              </a:solidFill>
            </a:endParaRPr>
          </a:p>
          <a:p>
            <a:pPr marL="457200" indent="-457200">
              <a:spcBef>
                <a:spcPct val="50000"/>
              </a:spcBef>
            </a:pPr>
            <a:r>
              <a:rPr lang="en-US" sz="3600" dirty="0">
                <a:solidFill>
                  <a:schemeClr val="bg1"/>
                </a:solidFill>
              </a:rPr>
              <a:t>4. </a:t>
            </a:r>
            <a:r>
              <a:rPr lang="en-US" sz="3600" dirty="0">
                <a:solidFill>
                  <a:schemeClr val="bg1"/>
                </a:solidFill>
                <a:hlinkClick r:id="rId5" action="ppaction://hlinksldjump"/>
              </a:rPr>
              <a:t>Fourth Sunda</a:t>
            </a:r>
            <a:r>
              <a:rPr lang="en-US" sz="3600" u="sng" dirty="0">
                <a:solidFill>
                  <a:schemeClr val="bg1"/>
                </a:solidFill>
                <a:hlinkClick r:id="rId5" action="ppaction://hlinksldjump"/>
              </a:rPr>
              <a:t>y o</a:t>
            </a:r>
            <a:r>
              <a:rPr lang="en-US" sz="3600" u="sng" dirty="0">
                <a:solidFill>
                  <a:schemeClr val="hlink"/>
                </a:solidFill>
                <a:hlinkClick r:id="rId5" action="ppaction://hlinksldjump"/>
              </a:rPr>
              <a:t>f </a:t>
            </a:r>
            <a:r>
              <a:rPr lang="fr-CA" sz="3600" u="sng" dirty="0" err="1">
                <a:solidFill>
                  <a:schemeClr val="hlink"/>
                </a:solidFill>
                <a:hlinkClick r:id="rId5" action="ppaction://hlinksldjump"/>
              </a:rPr>
              <a:t>Hatour</a:t>
            </a:r>
            <a:endParaRPr lang="fr-CA" sz="3600" u="sng" dirty="0">
              <a:solidFill>
                <a:schemeClr val="hlink"/>
              </a:solidFill>
            </a:endParaRPr>
          </a:p>
          <a:p>
            <a:pPr marL="457200" indent="-457200">
              <a:spcBef>
                <a:spcPct val="50000"/>
              </a:spcBef>
            </a:pPr>
            <a:r>
              <a:rPr lang="en-US" sz="3600" dirty="0">
                <a:solidFill>
                  <a:schemeClr val="bg1"/>
                </a:solidFill>
              </a:rPr>
              <a:t>5. </a:t>
            </a:r>
            <a:r>
              <a:rPr lang="en-US" sz="3600" dirty="0">
                <a:solidFill>
                  <a:schemeClr val="bg1"/>
                </a:solidFill>
                <a:hlinkClick r:id="rId6" action="ppaction://hlinksldjump"/>
              </a:rPr>
              <a:t>Fifth Sunda</a:t>
            </a:r>
            <a:r>
              <a:rPr lang="en-US" sz="3600" u="sng" dirty="0">
                <a:solidFill>
                  <a:schemeClr val="bg1"/>
                </a:solidFill>
                <a:hlinkClick r:id="rId6" action="ppaction://hlinksldjump"/>
              </a:rPr>
              <a:t>y o</a:t>
            </a:r>
            <a:r>
              <a:rPr lang="en-US" sz="3600" u="sng" dirty="0">
                <a:solidFill>
                  <a:schemeClr val="hlink"/>
                </a:solidFill>
                <a:hlinkClick r:id="rId6" action="ppaction://hlinksldjump"/>
              </a:rPr>
              <a:t>f </a:t>
            </a:r>
            <a:r>
              <a:rPr lang="fr-CA" sz="3600" u="sng" dirty="0" err="1">
                <a:solidFill>
                  <a:schemeClr val="hlink"/>
                </a:solidFill>
                <a:hlinkClick r:id="rId6" action="ppaction://hlinksldjump"/>
              </a:rPr>
              <a:t>Hatour</a:t>
            </a:r>
            <a:endParaRPr lang="en-US" sz="3600" u="sng" dirty="0">
              <a:solidFill>
                <a:schemeClr val="hlink"/>
              </a:solidFill>
            </a:endParaRPr>
          </a:p>
          <a:p>
            <a:pPr marL="457200" indent="-457200">
              <a:spcBef>
                <a:spcPct val="50000"/>
              </a:spcBef>
            </a:pPr>
            <a:endParaRPr lang="en-US" sz="3600" u="sng" dirty="0">
              <a:solidFill>
                <a:schemeClr val="hlink"/>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963" name="Group 11"/>
          <p:cNvGraphicFramePr>
            <a:graphicFrameLocks noGrp="1"/>
          </p:cNvGraphicFramePr>
          <p:nvPr/>
        </p:nvGraphicFramePr>
        <p:xfrm>
          <a:off x="539750" y="10525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Sunday of The Month of </a:t>
                      </a:r>
                      <a:r>
                        <a:rPr kumimoji="0" lang="fr-CA" sz="4000" b="0" i="0" u="none" strike="noStrike" cap="none" normalizeH="0" baseline="0">
                          <a:ln>
                            <a:noFill/>
                          </a:ln>
                          <a:solidFill>
                            <a:srgbClr val="FF9900"/>
                          </a:solidFill>
                          <a:effectLst/>
                          <a:latin typeface="Arial" charset="0"/>
                          <a:cs typeface="Arial" charset="0"/>
                        </a:rPr>
                        <a:t>Hatour</a:t>
                      </a: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الأول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4000" b="0" i="0" u="none" strike="noStrike" cap="none" normalizeH="0" baseline="0">
                          <a:ln>
                            <a:noFill/>
                          </a:ln>
                          <a:solidFill>
                            <a:srgbClr val="FF9900"/>
                          </a:solidFill>
                          <a:effectLst/>
                          <a:latin typeface="Arial" charset="0"/>
                          <a:cs typeface="Arial" charset="0"/>
                        </a:rPr>
                        <a:t>Premier dimanche du moi de </a:t>
                      </a:r>
                      <a:r>
                        <a:rPr kumimoji="0" lang="fr-CA" sz="4000" b="0" i="0" u="none" strike="noStrike" cap="none" normalizeH="0" baseline="0">
                          <a:ln>
                            <a:noFill/>
                          </a:ln>
                          <a:solidFill>
                            <a:srgbClr val="FF9900"/>
                          </a:solidFill>
                          <a:effectLst/>
                          <a:latin typeface="Arial" charset="0"/>
                          <a:cs typeface="Arial" charset="0"/>
                        </a:rPr>
                        <a:t>Hatour</a:t>
                      </a:r>
                      <a:endParaRPr kumimoji="0" lang="en-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rtl="1"/>
            <a:r>
              <a:rPr lang="en-CA" sz="4400" u="sng">
                <a:solidFill>
                  <a:srgbClr val="FF9933"/>
                </a:solidFill>
              </a:rPr>
              <a:t>Psaume et Evangile du soir</a:t>
            </a:r>
          </a:p>
        </p:txBody>
      </p:sp>
      <p:pic>
        <p:nvPicPr>
          <p:cNvPr id="25497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155" name="Group 59"/>
          <p:cNvGraphicFramePr>
            <a:graphicFrameLocks noGrp="1"/>
          </p:cNvGraphicFramePr>
          <p:nvPr/>
        </p:nvGraphicFramePr>
        <p:xfrm>
          <a:off x="152400" y="152400"/>
          <a:ext cx="8915400" cy="6363336"/>
        </p:xfrm>
        <a:graphic>
          <a:graphicData uri="http://schemas.openxmlformats.org/drawingml/2006/table">
            <a:tbl>
              <a:tblPr/>
              <a:tblGrid>
                <a:gridCol w="46482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00"/>
                          </a:solidFill>
                          <a:effectLst/>
                          <a:latin typeface="Arial" charset="0"/>
                          <a:cs typeface="Arial" charset="0"/>
                        </a:rPr>
                        <a:t>مز</a:t>
                      </a:r>
                      <a:r>
                        <a:rPr kumimoji="0" lang="ar-EG" sz="3600" b="0" i="0" u="sng" strike="noStrike" cap="none" normalizeH="0" baseline="0" dirty="0">
                          <a:ln>
                            <a:noFill/>
                          </a:ln>
                          <a:solidFill>
                            <a:srgbClr val="FF9900"/>
                          </a:solidFill>
                          <a:effectLst/>
                          <a:latin typeface="Arial" charset="0"/>
                          <a:cs typeface="Arial" charset="0"/>
                        </a:rPr>
                        <a:t>مور العشية</a:t>
                      </a:r>
                      <a:r>
                        <a:rPr kumimoji="0" lang="ar-SA" sz="3600" b="0" i="0" u="sng" strike="noStrike" cap="none" normalizeH="0" baseline="0" dirty="0">
                          <a:ln>
                            <a:noFill/>
                          </a:ln>
                          <a:solidFill>
                            <a:srgbClr val="FF9900"/>
                          </a:solidFill>
                          <a:effectLst/>
                          <a:latin typeface="Arial" charset="0"/>
                          <a:cs typeface="Arial" charset="0"/>
                        </a:rPr>
                        <a:t> ( </a:t>
                      </a:r>
                      <a:r>
                        <a:rPr kumimoji="0" lang="en-CA" sz="3600" b="0" i="0" u="sng" strike="noStrike" cap="none" normalizeH="0" baseline="0" dirty="0">
                          <a:ln>
                            <a:noFill/>
                          </a:ln>
                          <a:solidFill>
                            <a:srgbClr val="FF9900"/>
                          </a:solidFill>
                          <a:effectLst/>
                          <a:latin typeface="Arial" charset="0"/>
                          <a:cs typeface="Arial" charset="0"/>
                        </a:rPr>
                        <a:t>18: 15 - 6</a:t>
                      </a:r>
                      <a:r>
                        <a:rPr kumimoji="0" lang="ar-SA" sz="3600" b="0" i="0" u="sng" strike="noStrike" cap="none" normalizeH="0" baseline="0" dirty="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ظهرت عيونُ المياهِ وانكشفت أساساتُ المسكونةِ، دعوتُ الرَّبَّ، وإلى إلهي صَرختُ. فسمعَ صوتي.</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	 هللويا.</a:t>
                      </a: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18:15,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Then the channels of the sea were seen, The foundations of the world were uncovered.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called upon the Lord, And cried out to my God; He heard my voice.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a:t>
                      </a:r>
                      <a:r>
                        <a:rPr kumimoji="0" lang="en-US" sz="3600" b="0" i="0" u="sng" strike="noStrike" cap="none" normalizeH="0" baseline="0" dirty="0">
                          <a:ln>
                            <a:noFill/>
                          </a:ln>
                          <a:solidFill>
                            <a:srgbClr val="FF9900"/>
                          </a:solidFill>
                          <a:effectLst/>
                          <a:latin typeface="Arial" charset="0"/>
                          <a:cs typeface="Arial" charset="0"/>
                        </a:rPr>
                        <a:t> 18:15, 6</a:t>
                      </a:r>
                    </a:p>
                    <a:p>
                      <a:pPr marL="0" marR="0" lvl="0" indent="0" algn="l" defTabSz="914400" rtl="0" eaLnBrk="1" fontAlgn="base" latinLnBrk="0" hangingPunct="1">
                        <a:lnSpc>
                          <a:spcPct val="100000"/>
                        </a:lnSpc>
                        <a:spcBef>
                          <a:spcPct val="20000"/>
                        </a:spcBef>
                        <a:spcAft>
                          <a:spcPct val="0"/>
                        </a:spcAft>
                        <a:buClrTx/>
                        <a:buSzTx/>
                        <a:buFontTx/>
                        <a:buAutoNum type="arabicPlain" startAt="15"/>
                        <a:tabLst/>
                      </a:pPr>
                      <a:r>
                        <a:rPr kumimoji="0" lang="fr-CA" sz="2800" b="0" i="0" u="none" strike="noStrike" cap="none" normalizeH="0" baseline="0" dirty="0">
                          <a:ln>
                            <a:noFill/>
                          </a:ln>
                          <a:solidFill>
                            <a:schemeClr val="bg1"/>
                          </a:solidFill>
                          <a:effectLst/>
                          <a:latin typeface="Arial" charset="0"/>
                          <a:cs typeface="Arial" charset="0"/>
                        </a:rPr>
                        <a:t> Le lit des eaux apparut, Les fondements du monde furent découverts,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6  j’invoque l’Éternel, Je crie à mon Dieu ; De son palais, il entend ma voix, </a:t>
                      </a: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 name="Title 12"/>
          <p:cNvSpPr>
            <a:spLocks noGrp="1"/>
          </p:cNvSpPr>
          <p:nvPr>
            <p:ph type="ctrTitle"/>
          </p:nvPr>
        </p:nvSpPr>
        <p:spPr/>
        <p:txBody>
          <a:bodyPr/>
          <a:lstStyle/>
          <a:p>
            <a:r>
              <a:rPr lang="en-US" dirty="0"/>
              <a:t>1pv</a:t>
            </a:r>
          </a:p>
        </p:txBody>
      </p:sp>
      <p:sp>
        <p:nvSpPr>
          <p:cNvPr id="4"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260" name="Group 92"/>
          <p:cNvGraphicFramePr>
            <a:graphicFrameLocks noGrp="1"/>
          </p:cNvGraphicFramePr>
          <p:nvPr/>
        </p:nvGraphicFramePr>
        <p:xfrm>
          <a:off x="76200" y="76200"/>
          <a:ext cx="9067800" cy="6856224"/>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9906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مرقس  4 : 10 ـ 20</a:t>
                      </a:r>
                      <a:endParaRPr kumimoji="0" lang="ar-SA" sz="2800" b="0" i="0" u="sng"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وحدهُ، سألهُ الَّذينَ حولهُ مع الاثني عشر عن المثل، فقال لهُم: " قد أُعطي لكُم أن تعرفوا أسرار ملكوتِ الله وأمَّا الَّذين هم من خارج فبالأمثال يكونُ لهم كلُّ شيءٍ،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069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Mark 4:10-20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when He was alone, those around Him with the twelve asked Him about the parable. 11 And He said to them, To you it has been given to know the mystery of the kingdom of God; but to those who are outside, all things come in parables,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Marc 4:10-20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Lorsqu’il fut en particulier, ceux qui l’entouraient avec les douze l’interrogèrent sur les paraboles. 11  Il leur dit : C’est à vous qu’a été donné le mystère du royaume de Dieu, mais pour ceux du dehors, tout se passe en paraboles,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 name="Title 12"/>
          <p:cNvSpPr>
            <a:spLocks noGrp="1"/>
          </p:cNvSpPr>
          <p:nvPr>
            <p:ph type="ctrTitle"/>
          </p:nvPr>
        </p:nvSpPr>
        <p:spPr/>
        <p:txBody>
          <a:bodyPr/>
          <a:lstStyle/>
          <a:p>
            <a:r>
              <a:rPr lang="en-US" dirty="0"/>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5265" name="Group 33"/>
          <p:cNvGraphicFramePr>
            <a:graphicFrameLocks noGrp="1"/>
          </p:cNvGraphicFramePr>
          <p:nvPr/>
        </p:nvGraphicFramePr>
        <p:xfrm>
          <a:off x="76200" y="76200"/>
          <a:ext cx="9067800" cy="676656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يُبصروا مُبصرين ولا يَنظروا، ويسمعوا سامعين ولا يفهموا، لئلاَّ يرجِعوا فتُغفر لهُم خطاياهُم ". ثمَّ قال لَهُم: " أمَا تعلمُون هذا المَثَل ؟ فكيف تعرفُون جميع الأمثال ؟</a:t>
                      </a:r>
                      <a:r>
                        <a:rPr kumimoji="0" lang="ar-SA" sz="28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78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that `Seeing they may see and not perceive, And hearing they may hear and not understand; Lest they should turn, And their sins be forgiven them.' 13 And He said to them, Do you not understand this parable? How then will you understand all the parables?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afin que tout en regardant bien, ils ne voient pas et qu’en entendant bien, ils ne comprennent pas, de peur qu’ils ne se convertissent et qu’il ne leur soit pardonné. 13 Il leur dit encore : Vous ne comprenez pas cette parabole ; comment donc comprendrez–vous toutes les (autres) paraboles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247" name="Group 55"/>
          <p:cNvGraphicFramePr>
            <a:graphicFrameLocks noGrp="1"/>
          </p:cNvGraphicFramePr>
          <p:nvPr/>
        </p:nvGraphicFramePr>
        <p:xfrm>
          <a:off x="152400" y="76200"/>
          <a:ext cx="8915400" cy="5791200"/>
        </p:xfrm>
        <a:graphic>
          <a:graphicData uri="http://schemas.openxmlformats.org/drawingml/2006/table">
            <a:tbl>
              <a:tblPr/>
              <a:tblGrid>
                <a:gridCol w="44958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الزَّارع يَزرع الكلمة. وهؤلاء هُم الَّذين على الطَّريق: حيثُ تُزرع الكلمةُ، وإذا سمعوا يأتي الشَّيطانُ للوقتِ وينزعُ الكلمة المزروعة في قُلوبِهم.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 sower sows the word. 15 And these are the ones by the wayside where the word is sown. When they hear, Satan comes immediately and takes away the word that was sown in their hearts.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Le semeur sème la parole.15  Ceux qui sont le long du chemin où la parole est semée, ce sont ceux qui ne l’ont pas plutôt entendue que Satan arrive et enlève la parole qui a été semée en eux</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3513" name="Group 41"/>
          <p:cNvGraphicFramePr>
            <a:graphicFrameLocks noGrp="1"/>
          </p:cNvGraphicFramePr>
          <p:nvPr/>
        </p:nvGraphicFramePr>
        <p:xfrm>
          <a:off x="152400" y="76200"/>
          <a:ext cx="8915400" cy="5669280"/>
        </p:xfrm>
        <a:graphic>
          <a:graphicData uri="http://schemas.openxmlformats.org/drawingml/2006/table">
            <a:tbl>
              <a:tblPr/>
              <a:tblGrid>
                <a:gridCol w="42672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وهؤلاء كذلك هُم الَّذين زُرِعوا على الأماكن المحجرة: الَّذين إذا سَمعوا الكلمة يَقبلونَها بفرحٍ، ولكن ليس لهم أصلٌ في ذواتهم، بل هُم إلى حين.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none" strike="noStrike" cap="none" normalizeH="0" baseline="0">
                          <a:ln>
                            <a:noFill/>
                          </a:ln>
                          <a:solidFill>
                            <a:schemeClr val="bg1"/>
                          </a:solidFill>
                          <a:effectLst/>
                          <a:latin typeface="Arial" charset="0"/>
                          <a:cs typeface="Arial" charset="0"/>
                        </a:rPr>
                        <a:t>16 These likewise are the ones sown on stony ground who, when they hear the word, immediately receive it with gladness; 17 and they have no root in themselves, and so endure only for a time.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700" b="0" i="0" u="none" strike="noStrike" cap="none" normalizeH="0" baseline="0">
                          <a:ln>
                            <a:noFill/>
                          </a:ln>
                          <a:solidFill>
                            <a:schemeClr val="bg1"/>
                          </a:solidFill>
                          <a:effectLst/>
                          <a:latin typeface="Arial" charset="0"/>
                          <a:cs typeface="Arial" charset="0"/>
                        </a:rPr>
                        <a:t>16 Et de même, ceux qui ont reçu la semence dans les endroits pierreux, ce sont ceux qui entendent la parole et la reçoivent aussitôt avec joie, 17  mais ils n’ont pas de racine en eux–mêmes ; ce sont les hommes d’un moment ;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0529" name="Group 17"/>
          <p:cNvGraphicFramePr>
            <a:graphicFrameLocks noGrp="1"/>
          </p:cNvGraphicFramePr>
          <p:nvPr/>
        </p:nvGraphicFramePr>
        <p:xfrm>
          <a:off x="152400" y="76200"/>
          <a:ext cx="8915400" cy="5638800"/>
        </p:xfrm>
        <a:graphic>
          <a:graphicData uri="http://schemas.openxmlformats.org/drawingml/2006/table">
            <a:tbl>
              <a:tblPr/>
              <a:tblGrid>
                <a:gridCol w="41148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فبعـد ذلك إذا حـدث ضيـقٌ أو اضطهادٌ من أجـل الكلـمـةِ، فللوقـتِ يعثُرون</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none" strike="noStrike" cap="none" normalizeH="0" baseline="0">
                          <a:ln>
                            <a:noFill/>
                          </a:ln>
                          <a:solidFill>
                            <a:schemeClr val="bg1"/>
                          </a:solidFill>
                          <a:effectLst/>
                          <a:latin typeface="Arial" charset="0"/>
                          <a:cs typeface="Arial" charset="0"/>
                        </a:rPr>
                        <a:t>Afterward, when tribulation or persecution arises for the word's sake, immediately they stumble.</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700" b="0" i="0" u="none" strike="noStrike" cap="none" normalizeH="0" baseline="0">
                          <a:ln>
                            <a:noFill/>
                          </a:ln>
                          <a:solidFill>
                            <a:schemeClr val="bg1"/>
                          </a:solidFill>
                          <a:effectLst/>
                          <a:latin typeface="Arial" charset="0"/>
                          <a:cs typeface="Arial" charset="0"/>
                        </a:rPr>
                        <a:t>et dès que survient la tribulation ou la persécution à cause de la parole, ils y trouvent une occasion de chute.</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1995" name="Group 27"/>
          <p:cNvGraphicFramePr>
            <a:graphicFrameLocks noGrp="1"/>
          </p:cNvGraphicFramePr>
          <p:nvPr/>
        </p:nvGraphicFramePr>
        <p:xfrm>
          <a:off x="152400" y="152400"/>
          <a:ext cx="8915400" cy="6196584"/>
        </p:xfrm>
        <a:graphic>
          <a:graphicData uri="http://schemas.openxmlformats.org/drawingml/2006/table">
            <a:tbl>
              <a:tblPr/>
              <a:tblGrid>
                <a:gridCol w="44196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وغيرهم الذين زُرعوا بين الشَّوك: هؤلاء هُم الَّذين يَسمعون الكلمة،</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وهموم هذا الدهر وغرورُ الغِنَي وشهواتُ سائر الأشياء تدخل وتَخنقُ الكلمة فتصير بلا ثمر.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Now these are the ones sown among thorns; they are the ones who hear the word, 19 and the cares of this world, the deceitfulness of riches, and the desires for other things entering in choke the word, and it becomes unfruitful.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D’autres ont reçu la semence parmi les épines ; ce sont ceux qui entendent la parole,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mais en qui les soucis du monde, la séduction des richesses et l’invasion des autres convoitises, étouffent la parole et la rendent infructueuse.</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286" name="Group 70"/>
          <p:cNvGraphicFramePr>
            <a:graphicFrameLocks noGrp="1"/>
          </p:cNvGraphicFramePr>
          <p:nvPr/>
        </p:nvGraphicFramePr>
        <p:xfrm>
          <a:off x="152400" y="152400"/>
          <a:ext cx="8915400" cy="5693664"/>
        </p:xfrm>
        <a:graphic>
          <a:graphicData uri="http://schemas.openxmlformats.org/drawingml/2006/table">
            <a:tbl>
              <a:tblPr/>
              <a:tblGrid>
                <a:gridCol w="38862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والَّذين زُرعوا على الأرض الجيِّدةِ: هُم الَّذين يَسمعون الكلمة ويَقبلونها، ويثمرون: واحدٌ ثلاثين وآخرُ سِتِّين وآخرُ مئةً ".</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rgbClr val="FF9900"/>
                          </a:solidFill>
                          <a:effectLst/>
                          <a:latin typeface="Arial" charset="0"/>
                          <a:cs typeface="Arial" charset="0"/>
                        </a:rPr>
                        <a:t>)</a:t>
                      </a:r>
                      <a:r>
                        <a:rPr kumimoji="0" lang="ar-SA" sz="2800" b="0" i="0" u="none" strike="noStrike" cap="none" normalizeH="0" baseline="0" dirty="0">
                          <a:ln>
                            <a:noFill/>
                          </a:ln>
                          <a:solidFill>
                            <a:srgbClr val="FF9900"/>
                          </a:solidFill>
                          <a:effectLst/>
                          <a:latin typeface="Arial" charset="0"/>
                          <a:cs typeface="Arial" charset="0"/>
                        </a:rPr>
                        <a:t> والمجد للـه دائماً )</a:t>
                      </a:r>
                      <a:endParaRPr kumimoji="0" lang="en-US" sz="2800" b="0" i="0" u="none" strike="noStrike" cap="none" normalizeH="0" baseline="0" dirty="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these are the ones sown on good ground, those who hear the word, accept it, and bear fruit: some thirtyfold, some sixty, and some a hundred.</a:t>
                      </a:r>
                    </a:p>
                    <a:p>
                      <a:pPr marL="0" marR="0" lvl="0" indent="0" algn="l" defTabSz="914400" rtl="0" eaLnBrk="1" fontAlgn="base" latinLnBrk="0" hangingPunct="1">
                        <a:lnSpc>
                          <a:spcPct val="105000"/>
                        </a:lnSpc>
                        <a:spcBef>
                          <a:spcPct val="20000"/>
                        </a:spcBef>
                        <a:spcAft>
                          <a:spcPct val="0"/>
                        </a:spcAft>
                        <a:buClrTx/>
                        <a:buSzTx/>
                        <a:buFontTx/>
                        <a:buNone/>
                        <a:tabLst/>
                      </a:pPr>
                      <a:r>
                        <a:rPr kumimoji="0" lang="en-CA" sz="2400" b="0" i="0" u="none" strike="noStrike" cap="none" normalizeH="0" baseline="0">
                          <a:ln>
                            <a:noFill/>
                          </a:ln>
                          <a:solidFill>
                            <a:srgbClr val="FF9900"/>
                          </a:solidFill>
                          <a:effectLst/>
                          <a:latin typeface="Arial" charset="0"/>
                          <a:cs typeface="Arial" charset="0"/>
                        </a:rPr>
                        <a:t>(Glory be to God forever.)</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D’autres ont reçu la semence dans la bonne terre ; ce sont ceux qui entendent la parole, l’acceptent, et portent du fruit : un grain en donne trente, un autre soixante, et un autre cent. </a:t>
                      </a:r>
                    </a:p>
                    <a:p>
                      <a:pPr marL="0" marR="0" lvl="0" indent="0" algn="l" defTabSz="914400" rtl="0" eaLnBrk="1" fontAlgn="base" latinLnBrk="0" hangingPunct="1">
                        <a:lnSpc>
                          <a:spcPct val="105000"/>
                        </a:lnSpc>
                        <a:spcBef>
                          <a:spcPct val="20000"/>
                        </a:spcBef>
                        <a:spcAft>
                          <a:spcPct val="0"/>
                        </a:spcAft>
                        <a:buClrTx/>
                        <a:buSzTx/>
                        <a:buFontTx/>
                        <a:buNone/>
                        <a:tabLst/>
                      </a:pPr>
                      <a:r>
                        <a:rPr kumimoji="0" lang="fr-CA" sz="2400" b="0" i="0" u="none" strike="noStrike" cap="none" normalizeH="0" baseline="0" dirty="0">
                          <a:ln>
                            <a:noFill/>
                          </a:ln>
                          <a:solidFill>
                            <a:srgbClr val="FF9900"/>
                          </a:solidFill>
                          <a:effectLst/>
                          <a:latin typeface="Arial" charset="0"/>
                          <a:cs typeface="Arial" charset="0"/>
                        </a:rPr>
                        <a:t>(Gloire à Dieu éternellement.)</a:t>
                      </a:r>
                      <a:endParaRPr kumimoji="0" lang="en-US" sz="2400" b="0" i="0" u="none" strike="noStrike" cap="none" normalizeH="0" baseline="0" dirty="0">
                        <a:ln>
                          <a:noFill/>
                        </a:ln>
                        <a:solidFill>
                          <a:srgbClr val="FF9900"/>
                        </a:solidFill>
                        <a:effectLst/>
                        <a:latin typeface="Arial" charset="0"/>
                        <a:cs typeface="Arial" charset="0"/>
                      </a:endParaRPr>
                    </a:p>
                  </a:txBody>
                  <a:tcPr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backToIncense"/>
          </p:cNvPr>
          <p:cNvSpPr txBox="1">
            <a:spLocks noChangeArrowheads="1"/>
          </p:cNvSpPr>
          <p:nvPr/>
        </p:nvSpPr>
        <p:spPr bwMode="auto">
          <a:xfrm>
            <a:off x="6248400" y="5511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rtl="1"/>
            <a:r>
              <a:rPr lang="fr-CA" sz="4400" u="sng">
                <a:solidFill>
                  <a:srgbClr val="FF9933"/>
                </a:solidFill>
              </a:rPr>
              <a:t>Psaume et Évangile du Matin</a:t>
            </a:r>
          </a:p>
        </p:txBody>
      </p:sp>
      <p:pic>
        <p:nvPicPr>
          <p:cNvPr id="25600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1331" name="Group 67"/>
          <p:cNvGraphicFramePr>
            <a:graphicFrameLocks noGrp="1"/>
          </p:cNvGraphicFramePr>
          <p:nvPr/>
        </p:nvGraphicFramePr>
        <p:xfrm>
          <a:off x="76200" y="76200"/>
          <a:ext cx="9067800" cy="670795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8382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600" b="0" i="0" u="sng" strike="noStrike" cap="none" normalizeH="0" baseline="0" dirty="0">
                          <a:ln>
                            <a:noFill/>
                          </a:ln>
                          <a:solidFill>
                            <a:srgbClr val="FF9900"/>
                          </a:solidFill>
                          <a:effectLst/>
                          <a:latin typeface="Arial" charset="0"/>
                          <a:cs typeface="Arial" charset="0"/>
                        </a:rPr>
                        <a:t>مز</a:t>
                      </a:r>
                      <a:r>
                        <a:rPr kumimoji="0" lang="ar-EG" sz="3600" b="0" i="0" u="sng" strike="noStrike" cap="none" normalizeH="0" baseline="0" dirty="0">
                          <a:ln>
                            <a:noFill/>
                          </a:ln>
                          <a:solidFill>
                            <a:srgbClr val="FF9900"/>
                          </a:solidFill>
                          <a:effectLst/>
                          <a:latin typeface="Arial" charset="0"/>
                          <a:cs typeface="Arial" charset="0"/>
                        </a:rPr>
                        <a:t>مور باكر</a:t>
                      </a:r>
                      <a:r>
                        <a:rPr kumimoji="0" lang="ar-SA" sz="3600" b="0" i="0" u="sng" strike="noStrike" cap="none" normalizeH="0" baseline="0" dirty="0">
                          <a:ln>
                            <a:noFill/>
                          </a:ln>
                          <a:solidFill>
                            <a:srgbClr val="FF9900"/>
                          </a:solidFill>
                          <a:effectLst/>
                          <a:latin typeface="Arial" charset="0"/>
                          <a:cs typeface="Arial" charset="0"/>
                        </a:rPr>
                        <a:t> </a:t>
                      </a:r>
                      <a:r>
                        <a:rPr kumimoji="0" lang="en-CA" sz="3600" b="0" i="0" u="sng" strike="noStrike" cap="none" normalizeH="0" baseline="0" dirty="0">
                          <a:ln>
                            <a:noFill/>
                          </a:ln>
                          <a:solidFill>
                            <a:srgbClr val="FF9900"/>
                          </a:solidFill>
                          <a:effectLst/>
                          <a:latin typeface="Arial" charset="0"/>
                          <a:cs typeface="Arial" charset="0"/>
                        </a:rPr>
                        <a:t>65</a:t>
                      </a:r>
                      <a:r>
                        <a:rPr kumimoji="0" lang="ar-SA" sz="3600" b="0" i="0" u="sng" strike="noStrike" cap="none" normalizeH="0" baseline="0" dirty="0">
                          <a:ln>
                            <a:noFill/>
                          </a:ln>
                          <a:solidFill>
                            <a:srgbClr val="FF9900"/>
                          </a:solidFill>
                          <a:effectLst/>
                          <a:latin typeface="Arial" charset="0"/>
                          <a:cs typeface="Arial" charset="0"/>
                        </a:rPr>
                        <a:t> : 9</a:t>
                      </a:r>
                      <a:endParaRPr kumimoji="0" lang="ar-EG" sz="3600" b="0" i="0" u="none"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تعَهدتَ الأرضَ ورَويتها، وأكثرتها بِغنى، وامتلأ نهرُ اللـهِ مياهاً، هيأتَ طعامَهم لأنَّ هذا هو استعدادهُم. 	</a:t>
                      </a:r>
                      <a:r>
                        <a:rPr kumimoji="0" lang="ar-SA" sz="2800" b="0" i="0" u="none" strike="noStrike" cap="none" normalizeH="0" baseline="0" dirty="0">
                          <a:ln>
                            <a:noFill/>
                          </a:ln>
                          <a:solidFill>
                            <a:schemeClr val="bg1"/>
                          </a:solidFill>
                          <a:effectLst/>
                          <a:latin typeface="Arial" charset="0"/>
                          <a:cs typeface="Arial" charset="0"/>
                        </a:rPr>
                        <a:t>	</a:t>
                      </a:r>
                      <a:r>
                        <a:rPr kumimoji="0" lang="ar-SA" sz="2800" b="0" i="0" u="none" strike="noStrike" cap="none" normalizeH="0" baseline="0" dirty="0">
                          <a:ln>
                            <a:noFill/>
                          </a:ln>
                          <a:solidFill>
                            <a:schemeClr val="tx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9838">
                <a:tc>
                  <a:txBody>
                    <a:bodyPr/>
                    <a:lstStyle/>
                    <a:p>
                      <a:pPr marL="0" marR="0" lvl="0" indent="0" algn="l" defTabSz="914400" rtl="0" eaLnBrk="1" fontAlgn="base" latinLnBrk="0" hangingPunct="1">
                        <a:lnSpc>
                          <a:spcPct val="105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65:9</a:t>
                      </a:r>
                    </a:p>
                    <a:p>
                      <a:pPr marL="0" marR="0" lvl="0" indent="0" algn="l" defTabSz="914400" rtl="0" eaLnBrk="1" fontAlgn="base" latinLnBrk="0" hangingPunct="1">
                        <a:lnSpc>
                          <a:spcPct val="10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You visit the earth and water it, You greatly enrich it; The river of God is full of water; You provide their grain, For so You have prepared it.</a:t>
                      </a:r>
                    </a:p>
                    <a:p>
                      <a:pPr marL="0" marR="0" lvl="0" indent="0" algn="l" defTabSz="914400" rtl="0" eaLnBrk="1" fontAlgn="base" latinLnBrk="0" hangingPunct="1">
                        <a:lnSpc>
                          <a:spcPct val="10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5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 </a:t>
                      </a:r>
                      <a:r>
                        <a:rPr kumimoji="0" lang="en-US" sz="3600" b="0" i="0" u="sng" strike="noStrike" cap="none" normalizeH="0" baseline="0" dirty="0">
                          <a:ln>
                            <a:noFill/>
                          </a:ln>
                          <a:solidFill>
                            <a:srgbClr val="FF9900"/>
                          </a:solidFill>
                          <a:effectLst/>
                          <a:latin typeface="Arial" charset="0"/>
                          <a:cs typeface="Arial" charset="0"/>
                        </a:rPr>
                        <a:t>65:9</a:t>
                      </a:r>
                    </a:p>
                    <a:p>
                      <a:pPr marL="0" marR="0" lvl="0" indent="0" algn="l" defTabSz="914400" rtl="0" eaLnBrk="1" fontAlgn="base" latinLnBrk="0" hangingPunct="1">
                        <a:lnSpc>
                          <a:spcPct val="10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Tu visites la terre et tu lui donnes l’abondance, Tu la combles de richesses ; Le ruisseau de Dieu est plein d’eau ; Tu prépares le blé quand tu la prépares ainsi.</a:t>
                      </a:r>
                      <a:r>
                        <a:rPr kumimoji="0" lang="en-US" sz="2800" b="0" i="0" u="none" strike="noStrike" cap="none" normalizeH="0" baseline="0" dirty="0">
                          <a:ln>
                            <a:noFill/>
                          </a:ln>
                          <a:solidFill>
                            <a:schemeClr val="bg1"/>
                          </a:solidFill>
                          <a:effectLst/>
                          <a:latin typeface="Arial" charset="0"/>
                          <a:cs typeface="Arial" charset="0"/>
                        </a:rPr>
                        <a:t>       </a:t>
                      </a:r>
                      <a:r>
                        <a:rPr kumimoji="0" lang="fr-CA" sz="2800" b="0" i="0" u="none" strike="noStrike" cap="none" normalizeH="0" baseline="0" dirty="0">
                          <a:ln>
                            <a:noFill/>
                          </a:ln>
                          <a:solidFill>
                            <a:schemeClr val="bg1"/>
                          </a:solidFill>
                          <a:effectLst/>
                          <a:latin typeface="Arial" charset="0"/>
                          <a:cs typeface="Arial" charset="0"/>
                        </a:rPr>
                        <a:t>Alléluia</a:t>
                      </a:r>
                    </a:p>
                  </a:txBody>
                  <a:tcPr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 name="Title 12"/>
          <p:cNvSpPr>
            <a:spLocks noGrp="1"/>
          </p:cNvSpPr>
          <p:nvPr>
            <p:ph type="ctrTitle"/>
          </p:nvPr>
        </p:nvSpPr>
        <p:spPr/>
        <p:txBody>
          <a:bodyPr/>
          <a:lstStyle/>
          <a:p>
            <a:r>
              <a:rPr lang="en-US" dirty="0"/>
              <a:t>1pm</a:t>
            </a:r>
          </a:p>
        </p:txBody>
      </p:sp>
      <p:sp>
        <p:nvSpPr>
          <p:cNvPr id="4" name="Text Box 29">
            <a:hlinkClick r:id="" action="ppaction://macro?name=LetThemExaltHimForBishop"/>
          </p:cNvPr>
          <p:cNvSpPr txBox="1">
            <a:spLocks noChangeArrowheads="1"/>
          </p:cNvSpPr>
          <p:nvPr/>
        </p:nvSpPr>
        <p:spPr bwMode="auto">
          <a:xfrm>
            <a:off x="7239000" y="60960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3385" name="Group 73"/>
          <p:cNvGraphicFramePr>
            <a:graphicFrameLocks noGrp="1"/>
          </p:cNvGraphicFramePr>
          <p:nvPr/>
        </p:nvGraphicFramePr>
        <p:xfrm>
          <a:off x="0" y="0"/>
          <a:ext cx="9144000" cy="6183313"/>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00"/>
                          </a:solidFill>
                          <a:effectLst/>
                          <a:latin typeface="Arial" charset="0"/>
                          <a:cs typeface="Arial" charset="0"/>
                        </a:rPr>
                        <a:t>متى ( 28 : 1 ـ 20 )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وفي عشية السبوت، عند فجر أول الأُسبوعِ، جاءت مريمُ المجدليَّة ومريم الأُخرى لتنظُرا القبر. وإذا زلزلةٌ عظيمةٌ قد حدثت،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78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00"/>
                          </a:solidFill>
                          <a:effectLst/>
                          <a:latin typeface="Arial" charset="0"/>
                          <a:cs typeface="Arial" charset="0"/>
                        </a:rPr>
                        <a:t>Matthew 28:1-20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Now after the Sabbath, as the first day of the week began to dawn, Mary Magdalene and the other Mary came to see the tomb. 2 And behold, there was a great earthquake; </a:t>
                      </a:r>
                    </a:p>
                  </a:txBody>
                  <a:tcPr marL="108000" marR="108000" marT="46800" marB="46800" horzOverflow="overflow">
                    <a:lnL cap="flat">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Matthieu 28:1-20</a:t>
                      </a:r>
                      <a:r>
                        <a:rPr kumimoji="0" lang="fr-FR" sz="3600" b="0" i="0" u="none" strike="noStrike" cap="none" normalizeH="0" baseline="0" dirty="0">
                          <a:ln>
                            <a:noFill/>
                          </a:ln>
                          <a:solidFill>
                            <a:srgbClr val="FF9900"/>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Après le sabbat, à l’aube du premier jour de la semaine, Marie–Madeleine et l’autre Marie allèrent voir le sépulcre.2  Et voici qu’il y eut un grand tremblement de terre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 name="Title 13"/>
          <p:cNvSpPr>
            <a:spLocks noGrp="1"/>
          </p:cNvSpPr>
          <p:nvPr>
            <p:ph type="ctrTitle"/>
          </p:nvPr>
        </p:nvSpPr>
        <p:spPr/>
        <p:txBody>
          <a:bodyPr/>
          <a:lstStyle/>
          <a:p>
            <a:r>
              <a:rPr lang="en-US" dirty="0"/>
              <a:t>1m</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1554" name="Group 18"/>
          <p:cNvGraphicFramePr>
            <a:graphicFrameLocks noGrp="1"/>
          </p:cNvGraphicFramePr>
          <p:nvPr/>
        </p:nvGraphicFramePr>
        <p:xfrm>
          <a:off x="0" y="76200"/>
          <a:ext cx="9144000" cy="6107113"/>
        </p:xfrm>
        <a:graphic>
          <a:graphicData uri="http://schemas.openxmlformats.org/drawingml/2006/table">
            <a:tbl>
              <a:tblPr/>
              <a:tblGrid>
                <a:gridCol w="5181600">
                  <a:extLst>
                    <a:ext uri="{9D8B030D-6E8A-4147-A177-3AD203B41FA5}">
                      <a16:colId xmlns:a16="http://schemas.microsoft.com/office/drawing/2014/main" val="20000"/>
                    </a:ext>
                  </a:extLst>
                </a:gridCol>
                <a:gridCol w="39624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ملاك الربِّ نزل من السَّماء ودحرج الحجر عن باب القبر، وجلسَ عليهِ.</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منظرهُ كالبرقِ، ولباسهُ أبيض كالثَّلج.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78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an angel of the Lord descended from heaven, and came and rolled back the stone from the door, and sat on it. 3 His countenance was like lightning, and his clothing as white as snow. </a:t>
                      </a:r>
                    </a:p>
                  </a:txBody>
                  <a:tcPr marL="108000" marR="108000" marT="46800" marB="46800" horzOverflow="overflow">
                    <a:lnL cap="flat">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un ange du Seigneur descendit du ciel, vint rouler la pierre et s’assit dessus. 3 Son aspect était comme l’éclair et son vêtement blanc comme la neige.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4392" name="Group 56"/>
          <p:cNvGraphicFramePr>
            <a:graphicFrameLocks noGrp="1"/>
          </p:cNvGraphicFramePr>
          <p:nvPr/>
        </p:nvGraphicFramePr>
        <p:xfrm>
          <a:off x="0" y="0"/>
          <a:ext cx="9144000" cy="682752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خوفِهِ اضطرب الحرَّاس وصاروا كأمواتٍ. فأجاب الملاك وقال للمرأتين: " لا تخافا أنتُما، فإنِّي أعلم أنَّكُما تطلُبان يسـوع الذي صُلِبَ. ليـس هو ههُنا، بل قام كما قال. هلُمَّا انظُرا الموضِع الذي كان موضوعاً فيه. </a:t>
                      </a:r>
                      <a:endParaRPr kumimoji="0" lang="en-US" sz="3600" b="0" i="0" u="none" strike="noStrike" cap="none" normalizeH="0" baseline="0">
                        <a:ln>
                          <a:noFill/>
                        </a:ln>
                        <a:solidFill>
                          <a:schemeClr val="bg1"/>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894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 guards shook for fear of him, and became like dead men. 5 But the angel answered and said to the women, Do not be afraid, for I know that you seek Jesus who was crucified. 6 He is not here; for He is risen, as He said. Come, see the place where the Lord lay.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Les gardes tremblèrent de peur, et devinrent comme morts. 5 Mais l’ange prit la parole et dit aux femmes : Pour vous, n’ayez pas peur, car je sais que vous cherchez Jésus, le crucifié.6  Il n’est pas ici ; en effet il est ressuscité, comme il l’avait dit. Venez, voyez l’endroit où il était couché,</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3025" name="Group 33"/>
          <p:cNvGraphicFramePr>
            <a:graphicFrameLocks noGrp="1"/>
          </p:cNvGraphicFramePr>
          <p:nvPr/>
        </p:nvGraphicFramePr>
        <p:xfrm>
          <a:off x="0" y="76200"/>
          <a:ext cx="9144000" cy="6631878"/>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واذهبا سريعاً قولا لتلاميذه: إنه قد قام من بين الأموات. وها هوذا يسبقكُم إلى الجليل. هُناك ترونه. ها أنا قد قُلتُ لكُما ". فخرجتا سريعاً من القبر بخوفٍ وفرحٍ عظيم، مُسرعتين لتُخبرا تلاميذه.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752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go quickly and tell His disciples that He is risen from the dead, and indeed He is going before you into Galilee; there you will see Him. Behold, I have told you. 8 So they went out quickly from the tomb with fear and great joy, and ran to bring His disciples word.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allez promptement dire à ses disciples qu’il est ressuscité des morts. Il vous précède en Galilée ; c’est là que vous le verrez. Voici : je vous l’ai dit. 8 Elles s’éloignèrent promptement du tombeau, avec crainte et avec une grande joie, et elles coururent porter la nouvelle aux disciples.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4050" name="Group 34"/>
          <p:cNvGraphicFramePr>
            <a:graphicFrameLocks noGrp="1"/>
          </p:cNvGraphicFramePr>
          <p:nvPr/>
        </p:nvGraphicFramePr>
        <p:xfrm>
          <a:off x="76200" y="0"/>
          <a:ext cx="9067800" cy="65532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يسوع لاقاهما قال: " سلامٌ لكما ". فأمَّا هُما فأمسكتا بقدميه وسجدتا له. حينئذٍ قال لهما يسوع: " لا تخافا. اذهبا وقولا لإخوتي أن يذهبوا إلى الجليل، وهناك يرونني ".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53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as they went to tell His disciples, behold, Jesus met them, saying, Rejoice! So they came and held Him by the feet and worshiped Him. 10 Then Jesus said to them, Do not be afraid. Go and tell My brethren to go to Galilee, and there they will see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voici que Jésus vint à leur rencontre et dit : Je vous salue. Elles s’approchèrent pour saisir ses pieds et elles l’adorèrent. 10 Alors Jésus leur dit : Soyez sans crainte ; allez dire à mes frères de se rendre en Galilée : C’est là qu’ils me verront.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5071" name="Group 31"/>
          <p:cNvGraphicFramePr>
            <a:graphicFrameLocks noGrp="1"/>
          </p:cNvGraphicFramePr>
          <p:nvPr/>
        </p:nvGraphicFramePr>
        <p:xfrm>
          <a:off x="0" y="0"/>
          <a:ext cx="9144000" cy="678180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هما ذاهبتان إذا قومٌ من الحُرَّاس جاءوا إلى المدينة وأخبروا رؤساء الكهنة بكل ما كان.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while they were going, behold, some of the guard came into the city and reported to the chief priests all the things that had happened.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Pendant qu’elles étaient en chemin, quelques hommes de la garde entrèrent dans la ville et annoncèrent aux principaux sacrificateurs tout ce qui était arrivé.</a:t>
                      </a:r>
                    </a:p>
                  </a:txBody>
                  <a:tcPr marL="108000" marR="108000" marT="46800" marB="46800"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4522" name="Group 26"/>
          <p:cNvGraphicFramePr>
            <a:graphicFrameLocks noGrp="1"/>
          </p:cNvGraphicFramePr>
          <p:nvPr/>
        </p:nvGraphicFramePr>
        <p:xfrm>
          <a:off x="0" y="0"/>
          <a:ext cx="9144000" cy="677088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فاجتمعوا مع الشُّيوخ، وتشاوروا، وأخـذوا فضَّةً ذات قيمة وأعطوها للجند قائلين: " قولوا</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إن تلاميذه أتوا ليلاً وسرقوه ونحنُ نيامٌ.</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وإذا سمع الوالي هذا القول نُقنعه نحنُ، ونصيِّركم مُطمئنِّين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1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When they had assembled with the elders and consulted together, they gave a large sum of money to the soldiers, 13 saying, Tell them, `His disciples came at night and stole Him away while we slept.' 14 And if this comes to the governor's ears, we will appease him and make you secure.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Ceux–ci, après s’être assemblés avec les anciens et avoir tenu conseil, donnèrent aux soldats une assez forte somme d’argent, 13 en ajoutant : Dites : Ses disciples sont venus de nuit le dérober, pendant que nous dormions. 14 Et si le gouverneur l’apprend, nous userons de persuasion et nous vous tirerons d’ennui.</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6104" name="Group 40"/>
          <p:cNvGraphicFramePr>
            <a:graphicFrameLocks noGrp="1"/>
          </p:cNvGraphicFramePr>
          <p:nvPr/>
        </p:nvGraphicFramePr>
        <p:xfrm>
          <a:off x="0" y="0"/>
          <a:ext cx="9144000" cy="6887592"/>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 فأخذوا الفضَّة</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وفعلوا كما علَّموهم، فشاع هذا القول عند اليهود إلى هذا اليوم. وأمَّا الأحد عشر تلميذاً فمضوا إلى الجليل إلى الجبل، الذي وعدهم به يسوع. ولمَّا رأوه سجدوا له، ولكنَّ بعضهم شَك.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they took the money and did as they were instructed; and this saying is commonly reported among the Jews until this day. 16 Then the eleven disciples went away into Galilee, to the mountain which Jesus had appointed for them. 17 When they saw Him, they worshiped Him; but some doubted.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Les soldats prirent l’argent et ils exécutèrent les instructions qui leur avaient été données. Et ce bruit s’est colporté parmi les Juifs, jusqu’à ce jour.16  Les onze disciples allèrent en Galilée, sur la montagne que Jésus avait désignée. 17 Quand ils le virent, ils l’adorèrent. Mais quelques–uns eurent des doutes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7120" name="Group 32"/>
          <p:cNvGraphicFramePr>
            <a:graphicFrameLocks noGrp="1"/>
          </p:cNvGraphicFramePr>
          <p:nvPr/>
        </p:nvGraphicFramePr>
        <p:xfrm>
          <a:off x="0" y="0"/>
          <a:ext cx="9144000" cy="670560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فتقدَّم يسوع وخاطبهم قائلاً: " إني قد أُعطِيت كل سُلطان في السَّماء وعلى الأرض، فامضوا الآن وتلمذوا جميع الأُمَم</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وعمِّدوهم بِاسم الآب والابن والروح القدس.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29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Jesus came and spoke to them, saying, All authority has been given to Me in heaven and on earth. 19 Go therefore and make disciples of all the nations, baptizing them in the name of the Father and of the Son and of the Holy Spirit,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Jésus s’approcha et leur parla ainsi : Tout pouvoir m’a été donné dans le ciel et sur la terre. 19 Allez, faites de toutes les nations des disciples, baptisez–les au nom du Père, du Fils et du Saint–Esprit,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5399" name="Group 39"/>
          <p:cNvGraphicFramePr>
            <a:graphicFrameLocks noGrp="1"/>
          </p:cNvGraphicFramePr>
          <p:nvPr/>
        </p:nvGraphicFramePr>
        <p:xfrm>
          <a:off x="0" y="0"/>
          <a:ext cx="9067800" cy="487680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وعلِّموهم أن يحفظوا جميع الأُمور التي أوصيتكم بها. وها أنا معكُم كلَّ الأيَّام إلى انقضاء الدَّهر ". آمين</a:t>
                      </a:r>
                      <a:r>
                        <a:rPr kumimoji="0" lang="ar-EG" sz="3600" b="1" i="0" u="none" strike="noStrike" cap="none" normalizeH="0" baseline="0" dirty="0">
                          <a:ln>
                            <a:noFill/>
                          </a:ln>
                          <a:solidFill>
                            <a:schemeClr val="bg1"/>
                          </a:solidFill>
                          <a:effectLst/>
                          <a:latin typeface="Arial" charset="0"/>
                          <a:cs typeface="Arial" charset="0"/>
                        </a:rPr>
                        <a:t> </a:t>
                      </a:r>
                      <a:r>
                        <a:rPr kumimoji="0" lang="ar-EG" sz="3200" b="1" i="0" u="none" strike="noStrike" cap="none" normalizeH="0" baseline="0" dirty="0">
                          <a:ln>
                            <a:noFill/>
                          </a:ln>
                          <a:solidFill>
                            <a:srgbClr val="FF9900"/>
                          </a:solidFill>
                          <a:effectLst/>
                          <a:latin typeface="Arial" charset="0"/>
                          <a:cs typeface="Arial" charset="0"/>
                        </a:rPr>
                        <a:t>( والمجد للـه دائماً )</a:t>
                      </a:r>
                      <a:endParaRPr kumimoji="0" lang="en-US" sz="32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276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teaching them to observe all things that I have commanded you; and lo, I am with you always, even to the end of the age.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et </a:t>
                      </a:r>
                      <a:r>
                        <a:rPr kumimoji="0" lang="fr-FR" sz="2800" b="0" i="0" u="none" strike="noStrike" cap="none" normalizeH="0" baseline="0" dirty="0" err="1">
                          <a:ln>
                            <a:noFill/>
                          </a:ln>
                          <a:solidFill>
                            <a:schemeClr val="bg1"/>
                          </a:solidFill>
                          <a:effectLst/>
                          <a:latin typeface="Arial" charset="0"/>
                          <a:cs typeface="Arial" charset="0"/>
                        </a:rPr>
                        <a:t>enseignez–leur</a:t>
                      </a:r>
                      <a:r>
                        <a:rPr kumimoji="0" lang="fr-FR" sz="2800" b="0" i="0" u="none" strike="noStrike" cap="none" normalizeH="0" baseline="0" dirty="0">
                          <a:ln>
                            <a:noFill/>
                          </a:ln>
                          <a:solidFill>
                            <a:schemeClr val="bg1"/>
                          </a:solidFill>
                          <a:effectLst/>
                          <a:latin typeface="Arial" charset="0"/>
                          <a:cs typeface="Arial" charset="0"/>
                        </a:rPr>
                        <a:t> à garder tout ce que je vous ai prescrit. Et voici, je suis avec vous tous les jours, jusqu’à la fin du monde.</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backToIncense"/>
          </p:cNvPr>
          <p:cNvSpPr txBox="1">
            <a:spLocks noChangeArrowheads="1"/>
          </p:cNvSpPr>
          <p:nvPr/>
        </p:nvSpPr>
        <p:spPr bwMode="auto">
          <a:xfrm>
            <a:off x="6172200" y="49530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580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CA" sz="2800">
              <a:solidFill>
                <a:schemeClr val="bg1"/>
              </a:solidFill>
              <a:latin typeface="Avva_Shenouda" pitchFamily="34" charset="0"/>
            </a:endParaRPr>
          </a:p>
        </p:txBody>
      </p:sp>
      <p:sp>
        <p:nvSpPr>
          <p:cNvPr id="2580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25805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7481" name="Group 73"/>
          <p:cNvGraphicFramePr>
            <a:graphicFrameLocks noGrp="1"/>
          </p:cNvGraphicFramePr>
          <p:nvPr/>
        </p:nvGraphicFramePr>
        <p:xfrm>
          <a:off x="0" y="0"/>
          <a:ext cx="9144000" cy="6559296"/>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الثانية إلى أهل كورنثوس( 9 : 1 ـ 9</a:t>
                      </a:r>
                      <a:r>
                        <a:rPr kumimoji="0" lang="ar-EG" sz="3200" b="0" i="0" u="sng" strike="noStrike" cap="none" normalizeH="0" baseline="0">
                          <a:ln>
                            <a:noFill/>
                          </a:ln>
                          <a:solidFill>
                            <a:srgbClr val="FF9900"/>
                          </a:solidFill>
                          <a:effectLst/>
                          <a:latin typeface="Arial" charset="0"/>
                          <a:cs typeface="Arial" charset="0"/>
                        </a:rPr>
                        <a:t>)</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من جهةِ الخدمة التي تُصنع للقدِّيسين، فهو فضولٌ منِّي، أن أكتُب إليكم عنها. لأنِّي أعرفُ نشاطكُم الذي أفتخرُ به من جهتكُم لدى المكدونيِّين، </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Corinthians 9:1-9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concerning the ministering to the saints, it is superfluous for me to write to you; 2 for I know your willingness, about which I boast of you to the Macedonians,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00"/>
                          </a:solidFill>
                          <a:effectLst/>
                          <a:latin typeface="Arial" charset="0"/>
                          <a:cs typeface="Arial" charset="0"/>
                        </a:rPr>
                        <a:t>2 Corinthians 9:1-9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Il est superflu que je vous écrive touchant l’assistance destinée aux saints. 2 Je connais en effet votre bonne volonté dont je me glorifie, à votre sujet auprès des Macédoniens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 name="Title 12"/>
          <p:cNvSpPr>
            <a:spLocks noGrp="1"/>
          </p:cNvSpPr>
          <p:nvPr>
            <p:ph type="ctrTitle"/>
          </p:nvPr>
        </p:nvSpPr>
        <p:spPr/>
        <p:txBody>
          <a:bodyPr/>
          <a:lstStyle/>
          <a:p>
            <a:r>
              <a:rPr lang="en-US" dirty="0"/>
              <a:t>1p</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2576" name="Group 16"/>
          <p:cNvGraphicFramePr>
            <a:graphicFrameLocks noGrp="1"/>
          </p:cNvGraphicFramePr>
          <p:nvPr/>
        </p:nvGraphicFramePr>
        <p:xfrm>
          <a:off x="0" y="76200"/>
          <a:ext cx="9144000" cy="601980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أهل أخائية مُستعدَّةٌ مُنذُ العام الماضي. وغيرتُكم قد حرَّضت الأكثرين. ولكن قد أرسلنا الإخوة إليكم لكي لا يكون فخرُنا الذي افتخارناهُ بكم باطلاً ومن هذا القبيل، </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Achaia was ready a year ago; and your zeal has stirred up the majority. 3 Yet I have sent the brethren, lest our boasting of you should be in vain in this respect, that,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l’Achaïe est prête depuis l’année dernière, et votre zèle a stimulé la plupart. 3  J’envoie les frères, afin que l’éloge que nous avons fait de vous ne soit pas réduit à néant sur ce point–là,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8487" name="Group 55"/>
          <p:cNvGraphicFramePr>
            <a:graphicFrameLocks noGrp="1"/>
          </p:cNvGraphicFramePr>
          <p:nvPr/>
        </p:nvGraphicFramePr>
        <p:xfrm>
          <a:off x="76200" y="76200"/>
          <a:ext cx="9067800" cy="6691313"/>
        </p:xfrm>
        <a:graphic>
          <a:graphicData uri="http://schemas.openxmlformats.org/drawingml/2006/table">
            <a:tbl>
              <a:tblPr/>
              <a:tblGrid>
                <a:gridCol w="38862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 تكونوا مُستعدَّين كما قلت. حتَّى إذا جاء معي مكدونيُّون ووجدوكم غير مُستعدِّين، لا نخجل نحن ـ حتَّى لا نقول إنكم أنتم ـ بهذا المقدار.</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I said, you may be ready; 4 lest if some Macedonians come with me and find you unprepared, we (not to mention you!) should be ashamed of this confident boasting.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que vous soyez prêts, comme je l’ai dit.4  Il ne faudrait pas, si les Macédoniens m’accompagnent et ne vous trouvent pas prêts, que cette assurance tourne à notre confusion, pour ne pas dire à la vôtre.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8113" name="Group 49"/>
          <p:cNvGraphicFramePr>
            <a:graphicFrameLocks noGrp="1"/>
          </p:cNvGraphicFramePr>
          <p:nvPr/>
        </p:nvGraphicFramePr>
        <p:xfrm>
          <a:off x="0" y="76200"/>
          <a:ext cx="9144000" cy="6814440"/>
        </p:xfrm>
        <a:graphic>
          <a:graphicData uri="http://schemas.openxmlformats.org/drawingml/2006/table">
            <a:tbl>
              <a:tblPr/>
              <a:tblGrid>
                <a:gridCol w="4953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838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فرأيتُ لازِماً أن أُرضي الإخوة أن يسبقوا إِليكم، ويهيِّئوا قبلاً بركتكم التي وعدتم بها من الأولٍ، لتكون هي مُعدَّةً هكذا كأنَّها بركةٌ، لا كأنَّها اغـتصابٌ. </a:t>
                      </a:r>
                      <a:endParaRPr kumimoji="0" lang="en-US" sz="36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Therefore I thought it necessary to exhort the brethren to go to you ahead of time, and prepare your generous gift beforehand, which you had previously promised, that it may be ready as a matter of generosity and not as a grudging obligation.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J’ai donc estimé nécessaire d’exhorter les frères à me devancer chez vous, et à s’occuper de votre libéralité déjà promise, afin qu’elle soit prête, comme une libéralité, et non comme un acte d’avarice.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9133" name="Group 45"/>
          <p:cNvGraphicFramePr>
            <a:graphicFrameLocks noGrp="1"/>
          </p:cNvGraphicFramePr>
          <p:nvPr/>
        </p:nvGraphicFramePr>
        <p:xfrm>
          <a:off x="0" y="76200"/>
          <a:ext cx="9067800" cy="6631878"/>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838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وإنَّ من يزرع بالشُّحِّ فبالشُّحِّ أيضاً يحصدُ، ومَن يَزرعُ بِالبِركةِ فبالبركةِ أيضاً يحصدُ.</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كلُّ واحدٍ كما ينوي بقلبهِ، ليس عن حزنٍٍ أو اضطرارٍ. لأنَّ المُعطي المسرورَ يُحبُّهُ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752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this I say: He who sows sparingly will also reap sparingly, and he who sows bountifully will also reap bountifully. 7 So let each one give as he purposes in his heart, not grudgingly or of necessity; for God loves a cheerful giver.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fait, celui qui sème peu moissonnera peu, et celui qui sème en abondance moissonnera en abondance. 7 Que chacun donne comme il l’a résolu en son coeur, sans tristesse ni contrainte ; car Dieu aime celui qui donne avec joie.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5551" name="Group 31"/>
          <p:cNvGraphicFramePr>
            <a:graphicFrameLocks noGrp="1"/>
          </p:cNvGraphicFramePr>
          <p:nvPr/>
        </p:nvGraphicFramePr>
        <p:xfrm>
          <a:off x="0" y="76200"/>
          <a:ext cx="9144000" cy="677088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والله قادرٌ أنْ يَزيدَكمْ كلَّ نعمةٍ، لكي تكونوا ولكم كلُّ اكتفاءٍ كلَّ حين في كلِّ شيءٍ، تزدادونَ في كلِّ عملٍ صالحٍ.</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هو مكتوبٌ: " فرَّقَ. أَعطى المساكينَ. برُّه يَبقى إِلى الأبدِ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1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God is able to make all grace abound toward you, that you, always having all sufficiency in all things, may have an abundance for every good work. 9 As it is written: He has dispersed abroad, He has given to the poor; His righteousness endures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8 Et Dieu a le pouvoir de vous combler de toutes sortes de grâces, afin que, possédant toujours à tous égards de quoi satisfaire à tous vos besoins, vous ayez encore en abondance pour toute oeuvre bonne, 9 selon qu’il est écrit : Il a répandu (ses bienfaits), il a donné aux indigents ; Sa justice subsiste à jamais.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5" name="Title 4"/>
          <p:cNvSpPr>
            <a:spLocks noGrp="1"/>
          </p:cNvSpPr>
          <p:nvPr>
            <p:ph type="ctrTitle"/>
          </p:nvPr>
        </p:nvSpPr>
        <p:spPr/>
        <p:txBody>
          <a:bodyPr/>
          <a:lstStyle/>
          <a:p>
            <a:r>
              <a:rPr lang="en-US" dirty="0"/>
              <a:t>1c</a:t>
            </a:r>
          </a:p>
        </p:txBody>
      </p:sp>
      <p:sp>
        <p:nvSpPr>
          <p:cNvPr id="4" name="Action Button: Custom 3">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2621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26214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581" name="Group 77"/>
          <p:cNvGraphicFramePr>
            <a:graphicFrameLocks noGrp="1"/>
          </p:cNvGraphicFramePr>
          <p:nvPr/>
        </p:nvGraphicFramePr>
        <p:xfrm>
          <a:off x="0" y="0"/>
          <a:ext cx="9144000" cy="664464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يعقوب الرسول( 3 : 1 ـ 12 )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تكونوا مُعلِّمينَ كثيرينَ يا إخوتي، عالمينَ أنَّكُم تأخذونَ دينونةً أعظم! لأنَّنا في أشياء كثيرةٍ نَعثُر جميعُنا. إن كان أحدٌ لا يعثُر في الكلام فذاكَ رجلٌ كاملٌ، </a:t>
                      </a: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3:1-12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My brethren, let not many of you become teachers, knowing that we shall receive a stricter judgment. 2 For we all stumble in many things. If anyone does not stumble in word, he is a perfect man,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3:1-12</a:t>
                      </a:r>
                      <a:endParaRPr kumimoji="0" lang="fr-FR" sz="28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Ne soyez pas nombreux à vouloir être docteurs, mes frères, car vous savez que nous subirons un jugement plus sévère. 2 Nous bronchons tous de plusieurs manières. Si quelqu’un ne bronche pas en paroles, c’est un homme parfait,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3600" name="Group 16"/>
          <p:cNvGraphicFramePr>
            <a:graphicFrameLocks noGrp="1"/>
          </p:cNvGraphicFramePr>
          <p:nvPr/>
        </p:nvGraphicFramePr>
        <p:xfrm>
          <a:off x="0" y="0"/>
          <a:ext cx="9144000" cy="6400800"/>
        </p:xfrm>
        <a:graphic>
          <a:graphicData uri="http://schemas.openxmlformats.org/drawingml/2006/table">
            <a:tbl>
              <a:tblPr/>
              <a:tblGrid>
                <a:gridCol w="4038600">
                  <a:extLst>
                    <a:ext uri="{9D8B030D-6E8A-4147-A177-3AD203B41FA5}">
                      <a16:colId xmlns:a16="http://schemas.microsoft.com/office/drawing/2014/main" val="20000"/>
                    </a:ext>
                  </a:extLst>
                </a:gridCol>
                <a:gridCol w="51054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قادرٌ أن يُلجمَ كلَّ الجسدِ أيضاً. هوذا الخيلُ، نضعُ اللُّجُمَ في أفواهها لكي تُطاوعَنا، فنُديرَ جسمَها كُلَّه. </a:t>
                      </a: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able also to bridle the whole body. 3 Indeed, we put bits in horses' mouths that they may obey us, and we turn their whole body.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capable de tenir tout son corps en bride. 3  Si nous mettons le mors dans la bouche des chevaux, pour qu’ils nous obéissent, nous dirigeons aussi leur corps tout entier.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595" name="Group 67"/>
          <p:cNvGraphicFramePr>
            <a:graphicFrameLocks noGrp="1"/>
          </p:cNvGraphicFramePr>
          <p:nvPr/>
        </p:nvGraphicFramePr>
        <p:xfrm>
          <a:off x="0" y="76200"/>
          <a:ext cx="9144000" cy="6050853"/>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السُّفُنُ أيضاً، وهى عظيمةٌ بهذا المقدار، وتسوقُها رياحٌ عاصفةٌ، تُديرُها دَفَّةٌ صَغِيرةٌ جداً إلى حيثُما شاءَ قَصدُ المُدير. هكذا اللِّسانُ هو عضوٌ صغير ويتكلَّم بالعظائم.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42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Look also at ships: although they are so large and are driven by fierce winds, they are turned by a very small rudder wherever the pilot desires. 5 Even so the tongue is a little member and boasts great things.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Voyez encore les navires : si grands qu’ils soient, et poussés par des vents impétueux, ils sont dirigés par un très petit gouvernail au gré du pilote. 5  De même, la langue est un petit membre, mais elle a de grandes prétentions.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614" name="Group 62"/>
          <p:cNvGraphicFramePr>
            <a:graphicFrameLocks noGrp="1"/>
          </p:cNvGraphicFramePr>
          <p:nvPr/>
        </p:nvGraphicFramePr>
        <p:xfrm>
          <a:off x="0" y="0"/>
          <a:ext cx="9144000" cy="6539803"/>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نارٌ قليلةٌ، أيَّ وقُودٍ تُحرِقُ؟ فاللِّسانُ نارٌ! عالَمُ الظُّلم. هكذا جُعِلَ في أعضائِنا اللِّسانُ، الذي يُدنِّسُ الجسد كُلَّهُ، ويُحرِقُ دائرة الكونِ، ويُضرَمُ مِن جَهنَّمَ.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See how great a forest a little fire kindles! 6 And the tongue is a fire, a world of iniquity. The tongue is so set among our members that it defiles the whole body, and sets on fire the course of nature; and it is set on fire by hell.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comme un petit feu peut embraser une grande forêt ! 6 Or la langue aussi est un feu, elle est le monde de l’injustice : la langue a sa place parmi nos membres, elle souille tout le corps et embrase tout le cours de l’existence, embrasée qu’elle est par la géhenne.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1188" name="Group 52"/>
          <p:cNvGraphicFramePr>
            <a:graphicFrameLocks noGrp="1"/>
          </p:cNvGraphicFramePr>
          <p:nvPr/>
        </p:nvGraphicFramePr>
        <p:xfrm>
          <a:off x="0" y="76200"/>
          <a:ext cx="9067800" cy="6583363"/>
        </p:xfrm>
        <a:graphic>
          <a:graphicData uri="http://schemas.openxmlformats.org/drawingml/2006/table">
            <a:tbl>
              <a:tblPr/>
              <a:tblGrid>
                <a:gridCol w="3962400">
                  <a:extLst>
                    <a:ext uri="{9D8B030D-6E8A-4147-A177-3AD203B41FA5}">
                      <a16:colId xmlns:a16="http://schemas.microsoft.com/office/drawing/2014/main" val="20000"/>
                    </a:ext>
                  </a:extLst>
                </a:gridCol>
                <a:gridCol w="5105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جميعَ طبائع الوحوش والطُّيور والهوامِ والتي في البحار تُذلَّلُ، وقد تَذلَّلَ للطبع البشريَّ.</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For every kind of beast and bird, of reptile and creature of the sea, is tamed and has been tamed by mankind.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Toutes les espèces de bêtes sauvages, d’oiseaux, de reptiles, d’animaux marins sont domptées et ont été domptées par l’espèce humaine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4215" name="Group 23"/>
          <p:cNvGraphicFramePr>
            <a:graphicFrameLocks noGrp="1"/>
          </p:cNvGraphicFramePr>
          <p:nvPr/>
        </p:nvGraphicFramePr>
        <p:xfrm>
          <a:off x="0" y="0"/>
          <a:ext cx="9144000" cy="677088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اللِّسان فلا يستطيعُ أحدٌ مِن النَّاسِ أن يُذلِّله. هو شرٌّ لا يُضبط، مملوءٌ سُمَ الموت. به نُبارِك اللـهُ الآبَ، وبهِ نلعَنُ النَّاسَ الذينَ خلقهم اللـه على شبهه. مِن الفم الواحدِ تخرجُ البركةُ واللعنةُ!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no man can tame the tongue. It is an unruly evil, full of deadly poison. 9 With it we bless our God and Father, and with it we curse men, who have been made in the similitude of God. 10 Out of the same mouth proceed blessing and cursing.</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la langue, aucun homme ne peut la dompter : c’est un mal qu’on ne peut maîtriser ; elle est pleine d’un venin mortel. 9 Par elle, nous bénissons le Seigneur notre Père, et par elle, nous maudissons les hommes faits à l’image de Dieu. 10 De la même bouche sortent la bénédiction et la malédiction.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6570" name="Group 26"/>
          <p:cNvGraphicFramePr>
            <a:graphicFrameLocks noGrp="1"/>
          </p:cNvGraphicFramePr>
          <p:nvPr/>
        </p:nvGraphicFramePr>
        <p:xfrm>
          <a:off x="0" y="0"/>
          <a:ext cx="9144000" cy="6659563"/>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يجب يا إخوتي أن تكونَ هذه الأمورُ هكذا! ألعلَّ يَنبوعاً يُنْبِعُ مِن نفسِ عينٍ واحدةٍ العذبَ والمُرَّ؟ هل تقدرُ يا إخوتي تينةٌ أن تصنعَ زيتوناً، أو كرمةٌ تيناً؟ فكذلكَ لا يمكن المالِح أن يصير ماءً عذباً.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My brethren, these things ought not to be so. 11 Does a spring send forth fresh water and bitter from the same opening? 12 Can a fig tree, my brethren, bear olives, or a grapevine bear figs? Thus no spring yields both salt water and fresh.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ne faut pas, mes frères, qu’il en soit ainsi.11 La source fait–elle jaillir par le même orifice, l’eau douce et l’eau amère ?12 Un figuier, mes frères, peut–il produire des olives, ou une vigne des figues ? Une source salée ne peut pas non plus donner de l’eau douce.</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sp>
        <p:nvSpPr>
          <p:cNvPr id="7" name="Title 6"/>
          <p:cNvSpPr>
            <a:spLocks noGrp="1"/>
          </p:cNvSpPr>
          <p:nvPr>
            <p:ph type="ctrTitle"/>
          </p:nvPr>
        </p:nvSpPr>
        <p:spPr/>
        <p:txBody>
          <a:bodyPr/>
          <a:lstStyle/>
          <a:p>
            <a:r>
              <a:rPr lang="en-US" dirty="0"/>
              <a:t>1a</a:t>
            </a:r>
          </a:p>
        </p:txBody>
      </p:sp>
      <p:pic>
        <p:nvPicPr>
          <p:cNvPr id="4"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5"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662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26624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6624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8730" name="Group 58"/>
          <p:cNvGraphicFramePr>
            <a:graphicFrameLocks noGrp="1"/>
          </p:cNvGraphicFramePr>
          <p:nvPr/>
        </p:nvGraphicFramePr>
        <p:xfrm>
          <a:off x="0" y="76200"/>
          <a:ext cx="9144000" cy="6579744"/>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( 10 : 37 ـ 11 :1 )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وأنتم تَعرفونَ الأمرَ الذي كانَ في كلِّ اليهوديَّةِ مُبتدِئاً من الجليل، بعد المعموديَّة التي كَرَزَ بها يوحنَّا. يسوع الذي من النَّاصرةِ كيفَ مسحهُ الله بالرُّوحِ القدُسِ والقوَّة،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10:37-11:1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that word you know, which was proclaimed throughout all Judea, and began from Galilee after the baptism which John preached: 38 how God anointed Jesus of Nazareth with the Holy Spirit and with power,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10:37-11:1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Vous savez ce qui est arrivé dans toute la Judée, après avoir commencé en Galilée, à la suite du baptême que Jean a prêché : 38 comment Dieu a oint d’Esprit Saint et de puissance Jésus de Nazareth,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8306" name="Group 18"/>
          <p:cNvGraphicFramePr>
            <a:graphicFrameLocks noGrp="1"/>
          </p:cNvGraphicFramePr>
          <p:nvPr/>
        </p:nvGraphicFramePr>
        <p:xfrm>
          <a:off x="0" y="76200"/>
          <a:ext cx="9144000" cy="65532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الذي جاء يصنعُ الخيرَ ويشفي كلّ الَّذينَ قُهروا من الشيطانِ، لأنَّ الله كان معهُ. ونحنُ شهودٌ لكل شىءٍ صُنع في كورة اليهوديَّة وفي أورشليمَ.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went about doing good and healing all who were oppressed by the devil, for God was with Him. 39 And we are witnesses of all things which He did both in the land of the Jews and in Jerusalem,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allait de lieu en lieu en faisant le bien et en guérissant tous ceux qui étaient sous l’oppression du diable ; car Dieu était avec lui. 39 Nous sommes témoins de tout ce qu’il a fait dans le pays des Juifs et à Jérusalem.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6681" name="Group 57"/>
          <p:cNvGraphicFramePr>
            <a:graphicFrameLocks noGrp="1"/>
          </p:cNvGraphicFramePr>
          <p:nvPr/>
        </p:nvGraphicFramePr>
        <p:xfrm>
          <a:off x="0" y="76200"/>
          <a:ext cx="9144000" cy="6875083"/>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الذي قتلوهُ أيضاً مُعلِّقينَ إيَّاهُ على خشبةٍ. هذا أقامهُ الله في اليومِ الثَّالثِ، وأعطاهُ أنْ يظهر، ليسَ لجميعِ الشَّعبِ بل للشهودِ الذينَ سبقَ الله فأختارهم، الَّذين هُم نحنُ الذين أكلنا وشرِبنا معهُ بعد قيامتهِ من بين الأمواتِ.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0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whom they killed by hanging on a tree. 40 Him God raised up on the third day, and showed Him openly, 41 not to all the people, but to witnesses chosen before by God, even to us who ate and drank with Him after He arose from the dead.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l’ont fait mourir en le pendant au bois.40  Dieu l’a ressuscité le troisième jour et lui a donné de se manifester,41 non à tout le peuple, mais aux témoins choisis d’avance par Dieu, à nous qui avons mangé et bu avec lui, après sa résurrection d’entre les morts.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7700" name="Group 52"/>
          <p:cNvGraphicFramePr>
            <a:graphicFrameLocks noGrp="1"/>
          </p:cNvGraphicFramePr>
          <p:nvPr/>
        </p:nvGraphicFramePr>
        <p:xfrm>
          <a:off x="0" y="76200"/>
          <a:ext cx="9144000" cy="681444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685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وأمرَنا أن نَكرزَ للشَّعبِ، ونشهدَ بأنَّ هذا هو المُعَيَّنُ من الله دَيَّاناً للأحياءِ والأمواتِ. وهذا الذي شهدَ لهُ جميعُ الأنبياءِ إن كلَّ من يؤمنُ بهِ ينالُ باسمهِ غُفرانَ الخطايا.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He commanded us to preach to the people, and to testify that it is He who was ordained by God to be Judge of the living and the dead. 43 To Him all the prophets witness that, through His name, whoever believes in Him will receive remission of sins.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Et Jésus nous a commandé de prêcher au peuple et d’attester qu’il a été lui–même désigné par Dieu comme juge des vivants et des morts. 43  Tous les prophètes rendent de lui le témoignage que quiconque croit en lui reçoit par son nom le pardon des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8615" name="Group 23"/>
          <p:cNvGraphicFramePr>
            <a:graphicFrameLocks noGrp="1"/>
          </p:cNvGraphicFramePr>
          <p:nvPr/>
        </p:nvGraphicFramePr>
        <p:xfrm>
          <a:off x="0" y="0"/>
          <a:ext cx="9144000" cy="6892800"/>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بطرسُ يتكلَّمُ بهذه الأقوالِ حلَّ الرُّوحُ القدُسُ على جميعِ الذينَ كانوا يسمعونَ الكلمةَ</a:t>
                      </a:r>
                      <a:r>
                        <a:rPr kumimoji="0" lang="ar-SA" sz="36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فاندهشَ المؤمنونَ الذينَ من أهلِ الختان، الذين جاءُوا مع بطرس، لأنَّ موهبة الرُّوحِ القدُسِ قد انسكبت على الأُمَمِ أيضاً.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79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While Peter was still speaking these words, the Holy Spirit fell upon all those who heard the word. 45 And those of the circumcision who believed were astonished, as many as came with Peter, because the gift of the Holy Spirit had been poured out on the Gentiles also.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Comme Pierre prononçait encore ces mots, le Saint–Esprit descendit sur tous ceux qui écoutaient la parole. 45 Tous les croyants circoncis qui étaient venus avec Pierre furent étonnés de ce que le don du Saint–Esprit soit aussi répandu sur les païens.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7316" name="Group 36"/>
          <p:cNvGraphicFramePr>
            <a:graphicFrameLocks noGrp="1"/>
          </p:cNvGraphicFramePr>
          <p:nvPr/>
        </p:nvGraphicFramePr>
        <p:xfrm>
          <a:off x="0" y="0"/>
          <a:ext cx="9144000" cy="6862383"/>
        </p:xfrm>
        <a:graphic>
          <a:graphicData uri="http://schemas.openxmlformats.org/drawingml/2006/table">
            <a:tbl>
              <a:tblPr/>
              <a:tblGrid>
                <a:gridCol w="4953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762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لأنَّهم كانوا يَسمعونَهم يتكلَّمونَ بألسنةٍ ويُعظِّمونَ الله. حينئذٍ أجابَ بطرس قائلاً: " أتُرى يستطيعُ أحدٌ أن يمنعَ الماءَ حتَّى لا يَعتمدَ هؤلاء الذين قبِلوا الرُّوح القدُس كما نحنُ أيضاً ؟ " وأمرَ أن يعتمدوا باسمِ يسوع المسيحِ.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For they heard them speak with tongues and magnify God. Then Peter answered, 47 Can anyone forbid water, that these should not be baptized who have received the Holy Spirit just as we have? 48 And he commanded them to be baptized in the name of the Lord.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Car ils les entendaient parler en langues et exalter Dieu. 47 Alors Pierre reprit : Peut–on refuser l’eau du baptême à ceux qui ont reçu le Saint–Esprit aussi bien que nous ? 48 Il ordonna de les baptiser au nom de Jésus–Christ.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19170" name="Group 34"/>
          <p:cNvGraphicFramePr>
            <a:graphicFrameLocks noGrp="1"/>
          </p:cNvGraphicFramePr>
          <p:nvPr/>
        </p:nvGraphicFramePr>
        <p:xfrm>
          <a:off x="0" y="76200"/>
          <a:ext cx="9144000" cy="66294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سألوهُ أنْ يمكث أيَّاماً عندهم. فسمعَ الرُّسلُ والإخوة الذين كانوا في اليهوديَّةِ أن الأُمَمَ أيضاً قَبِلوا كلمةَ اللّهُ.</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they asked him to stay a few days. 1 Now the apostles and brethren who were in Judea heard that the Gentiles had also received the word of God.</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lui demandèrent alors de rester là quelques jours. 1 Les apôtres et les frères qui étaient dans la Judée apprirent que les païens avaient aussi reçu la parole de Dieu</a:t>
                      </a:r>
                      <a:r>
                        <a:rPr kumimoji="0" lang="fr-FR"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3" name="Picture 2"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4"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0753" name="Group 33"/>
          <p:cNvGraphicFramePr>
            <a:graphicFrameLocks noGrp="1"/>
          </p:cNvGraphicFramePr>
          <p:nvPr/>
        </p:nvGraphicFramePr>
        <p:xfrm>
          <a:off x="0" y="0"/>
          <a:ext cx="9144000" cy="6707824"/>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SA" sz="3600" b="0" i="0" u="sng" strike="noStrike" cap="none" normalizeH="0" baseline="0" dirty="0">
                          <a:ln>
                            <a:noFill/>
                          </a:ln>
                          <a:solidFill>
                            <a:srgbClr val="FF9900"/>
                          </a:solidFill>
                          <a:effectLst/>
                          <a:latin typeface="Arial" charset="0"/>
                          <a:cs typeface="Arial" charset="0"/>
                        </a:rPr>
                        <a:t> ( 64 : 10 ،11 )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فلتروَ أتلامها ولتكثرْ أثمارُها. وتفرحُ بقطراتِها وتَنبتُ. باركْ إكليلَ السنةِ بصلاحِكَ. وبقاعُك تمتلئُ مِن الدسم.</a:t>
                      </a:r>
                      <a:r>
                        <a:rPr kumimoji="0" lang="ar-SA" sz="2800" b="1" i="0" u="none" strike="noStrike" cap="none" normalizeH="0" baseline="0" dirty="0">
                          <a:ln>
                            <a:noFill/>
                          </a:ln>
                          <a:solidFill>
                            <a:schemeClr val="bg1"/>
                          </a:solidFill>
                          <a:effectLst/>
                          <a:latin typeface="Arial" charset="0"/>
                          <a:cs typeface="Arial" charset="0"/>
                        </a:rPr>
                        <a:t> 		 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2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65:10-11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You water its ridges abundantly, You settle its furrows; You make it soft with showers, You bless its growth.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You crown the year with Your goodness, And Your paths drip with abundance.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a:t>
                      </a:r>
                      <a:r>
                        <a:rPr kumimoji="0" lang="en-US" sz="3200" b="0" i="0" u="sng" strike="noStrike" cap="none" normalizeH="0" baseline="0" dirty="0">
                          <a:ln>
                            <a:noFill/>
                          </a:ln>
                          <a:solidFill>
                            <a:srgbClr val="FF9900"/>
                          </a:solidFill>
                          <a:effectLst/>
                          <a:latin typeface="Arial" charset="0"/>
                          <a:cs typeface="Arial" charset="0"/>
                        </a:rPr>
                        <a:t>65:10-11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En arrosant ses sillons, en aplanissant ses mottes, Tu la détrempes par des ondées, tu bénis ses germes.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Tu couronnes l’année de tes biens, Et tes sentiers ruissellent de sève ; </a:t>
                      </a: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 name="Title 11"/>
          <p:cNvSpPr>
            <a:spLocks noGrp="1"/>
          </p:cNvSpPr>
          <p:nvPr>
            <p:ph type="ctrTitle"/>
          </p:nvPr>
        </p:nvSpPr>
        <p:spPr/>
        <p:txBody>
          <a:bodyPr/>
          <a:lstStyle/>
          <a:p>
            <a:r>
              <a:rPr lang="en-US" dirty="0"/>
              <a:t>1pg</a:t>
            </a:r>
          </a:p>
        </p:txBody>
      </p:sp>
      <p:sp>
        <p:nvSpPr>
          <p:cNvPr id="4" name="Text Box 29">
            <a:hlinkClick r:id="" action="ppaction://macro?name=LetThemExaltHimForBishop"/>
          </p:cNvPr>
          <p:cNvSpPr txBox="1">
            <a:spLocks noChangeArrowheads="1"/>
          </p:cNvSpPr>
          <p:nvPr/>
        </p:nvSpPr>
        <p:spPr bwMode="auto">
          <a:xfrm>
            <a:off x="7162800" y="59436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830" name="Group 62"/>
          <p:cNvGraphicFramePr>
            <a:graphicFrameLocks noGrp="1"/>
          </p:cNvGraphicFramePr>
          <p:nvPr/>
        </p:nvGraphicFramePr>
        <p:xfrm>
          <a:off x="76200" y="0"/>
          <a:ext cx="9067800" cy="6897688"/>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لوقا </a:t>
                      </a:r>
                      <a:r>
                        <a:rPr kumimoji="0" lang="ar-EG" sz="3600" b="0" i="0" u="sng" strike="noStrike" cap="none" normalizeH="0" baseline="0">
                          <a:ln>
                            <a:noFill/>
                          </a:ln>
                          <a:solidFill>
                            <a:srgbClr val="FF9900"/>
                          </a:solidFill>
                          <a:effectLst/>
                          <a:latin typeface="Arial" charset="0"/>
                          <a:cs typeface="Arial" charset="0"/>
                        </a:rPr>
                        <a:t> </a:t>
                      </a:r>
                      <a:r>
                        <a:rPr kumimoji="0" lang="ar-SA" sz="3600" b="0" i="0" u="sng" strike="noStrike" cap="none" normalizeH="0" baseline="0">
                          <a:ln>
                            <a:noFill/>
                          </a:ln>
                          <a:solidFill>
                            <a:srgbClr val="FF9900"/>
                          </a:solidFill>
                          <a:effectLst/>
                          <a:latin typeface="Arial" charset="0"/>
                          <a:cs typeface="Arial" charset="0"/>
                        </a:rPr>
                        <a:t>( 8 : 4 ـ 15 )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اجتمعَ جمعٌ كثيرٌ أيضاً من الذين جاءوا إليه من كلِّ مدينةٍ، قال بمثلٍ: " خرج الزَّارع ليزرعَ زرَعهُ.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2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8:4-15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a great multitude had gathered, and they had come to Him from every city, He spoke by a parable: 5 A sower went out to sow his seed.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Luc 8:4-15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Une</a:t>
                      </a:r>
                      <a:r>
                        <a:rPr kumimoji="0" lang="fr-FR" sz="2800" b="0" i="0" u="none" strike="noStrike" cap="none" normalizeH="0" baseline="0">
                          <a:ln>
                            <a:noFill/>
                          </a:ln>
                          <a:solidFill>
                            <a:srgbClr val="FF9900"/>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grande foule s’assembla, et des gens de diverses villes vinrent auprès de lui. Il dit cette parabole : 5 Le semeur sortit pour semer sa semence.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 name="Title 12"/>
          <p:cNvSpPr>
            <a:spLocks noGrp="1"/>
          </p:cNvSpPr>
          <p:nvPr>
            <p:ph type="ctrTitle"/>
          </p:nvPr>
        </p:nvSpPr>
        <p:spPr/>
        <p:txBody>
          <a:bodyPr/>
          <a:lstStyle/>
          <a:p>
            <a:r>
              <a:rPr lang="en-US" dirty="0"/>
              <a:t>1g</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4623" name="Group 15"/>
          <p:cNvGraphicFramePr>
            <a:graphicFrameLocks noGrp="1"/>
          </p:cNvGraphicFramePr>
          <p:nvPr/>
        </p:nvGraphicFramePr>
        <p:xfrm>
          <a:off x="76200" y="0"/>
          <a:ext cx="9067800" cy="6061648"/>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يزرع سقط بعضٌ على الطَّريق، فانداسَ وأكلتهُ طيور السَّماء.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2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as he sowed, some fell by the wayside; and it was trampled down, and the birds of the air devoured 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partie (de la semence) tomba le long du chemin : elle fut foulée aux pieds, et les oiseaux du ciel la mangèrent.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39645" name="Group 29"/>
          <p:cNvGraphicFramePr>
            <a:graphicFrameLocks noGrp="1"/>
          </p:cNvGraphicFramePr>
          <p:nvPr/>
        </p:nvGraphicFramePr>
        <p:xfrm>
          <a:off x="0" y="76200"/>
          <a:ext cx="9144000" cy="681444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838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وسقط آخرُ على الصَّخر، فلمَّا نبت جفَّ لأنَّه لم تكن لهُ رطوبةٌ. وسقط آخرُ في وسطِ الشَّوكِ، فنبتَ معهُ الشَّوكُ وخَنقهُ. وسقط آخرُ على الأرض الجيَّدة، فلمَّا نبتَ صنعَ ثمراً مئةَ ضعفٍ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Some fell on rock; and as soon as it sprang up, it withered away because it lacked moisture. 7 And some fell among thorns, and the thorns sprang up with it and choked it. 8 But others fell on good ground, sprang up, and yielded a crop a hundredfold.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Une autre partie tomba sur le roc ; quand elle poussa, elle sécha, parce qu’elle n’avait pas d’humidité. 7 Une autre partie tomba au milieu des épines ; les épines poussèrent avec elle et l’étouffèrent. 8 Une autre partie tomba dans la bonne terre ; quand elle poussa, elle donna du fruit au centuple.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2203" name="Group 43"/>
          <p:cNvGraphicFramePr>
            <a:graphicFrameLocks noGrp="1"/>
          </p:cNvGraphicFramePr>
          <p:nvPr/>
        </p:nvGraphicFramePr>
        <p:xfrm>
          <a:off x="0" y="0"/>
          <a:ext cx="9144000" cy="681444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هذا ونادى: " مَن له أُذنان للسَّمع فليسمع!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فسألهُ تلاميذهُ قائلين: " ما عسى أن يكونَ هذا المثلُ ؟ ". فقال لهم: " أمَّا أنتم فقد أُعطي أن تعرفوا أسرار ملكوت الله، وأمَّا للباقين فكان يُكلمهم بأمثالٍ،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He had said these things He cried, He who has ears to hear, let him hear! 9 Then His disciples asked Him, saying, What does this parable mean? 10 And He said, To you it has been given to know the mysteries of the kingdom of God, but to the rest it is given in parables,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disant cela, il s’écria : Que celui qui a des oreilles pour entendre, entende ! 9  Ses disciples lui demandèrent ce que signifiait cette parabole. 10  Il répondit : Il vous a été donné de connaître les mystères du royaume de Dieu ; mais pour les autres, cela leur est dit en paraboles,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3237" name="Group 53"/>
          <p:cNvGraphicFramePr>
            <a:graphicFrameLocks noGrp="1"/>
          </p:cNvGraphicFramePr>
          <p:nvPr/>
        </p:nvGraphicFramePr>
        <p:xfrm>
          <a:off x="0" y="152400"/>
          <a:ext cx="9144000" cy="676656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إنَّهم مُبصرين لا يُبصرونَ، وسامعين لا يسمعون. ولا يفهمون. وهذا هو المثل: الزَّرع هو كلامُ الله، والذين على الطَّريق هم الذين يسمعون، ثمَّ يأتي إبليس وينزعُ الكلمةِ من قلوبهم، لئلاَّ يؤمنوا </a:t>
                      </a:r>
                      <a:r>
                        <a:rPr kumimoji="0" lang="ar-SA" sz="2800" b="0" i="0" u="none" strike="noStrike" cap="none" normalizeH="0" baseline="0">
                          <a:ln>
                            <a:noFill/>
                          </a:ln>
                          <a:solidFill>
                            <a:schemeClr val="bg1"/>
                          </a:solidFill>
                          <a:effectLst/>
                          <a:latin typeface="Arial" charset="0"/>
                          <a:cs typeface="Arial" charset="0"/>
                        </a:rPr>
                        <a:t>فيَخلَّصوا.</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76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`Seeing they may not see, And hearing they may not understand.'  11 Now the parable is this: The seed is the word of God. 12 Those by the wayside are the ones who hear; then the devil comes and takes away the word out of their hearts, lest they should believe and be saved.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qu’en voyant ils ne voient point, et qu’en entendant ils ne comprennent point.11  Voici ce que signifie cette parabole : La semence, c’est la parole de Dieu. 12 Ceux qui sont le long du chemin, ce sont ceux qui entendent ; puis le diable vient et enlève de leur coeur la parole afin qu’ils ne croient pas et ne soient pas sauvés.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4268" name="Group 60"/>
          <p:cNvGraphicFramePr>
            <a:graphicFrameLocks noGrp="1"/>
          </p:cNvGraphicFramePr>
          <p:nvPr/>
        </p:nvGraphicFramePr>
        <p:xfrm>
          <a:off x="76200" y="152400"/>
          <a:ext cx="8991600" cy="6631306"/>
        </p:xfrm>
        <a:graphic>
          <a:graphicData uri="http://schemas.openxmlformats.org/drawingml/2006/table">
            <a:tbl>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والذين على الصَّخرِ هُم الذين متى سمعوا يقبلَّون الكلمة بفرحِ، وهؤلاء ليس لهم أصلٌ، فيؤمنون إلي حينٍ، وفي وقت التَّجربةِ يرتدُّون.</a:t>
                      </a:r>
                      <a:r>
                        <a:rPr kumimoji="0" lang="ar-SA" sz="3100" b="0" i="0" u="none" strike="noStrike" cap="none" normalizeH="0" baseline="0">
                          <a:ln>
                            <a:noFill/>
                          </a:ln>
                          <a:solidFill>
                            <a:schemeClr val="bg1"/>
                          </a:solidFill>
                          <a:effectLst/>
                          <a:latin typeface="Arial" charset="0"/>
                          <a:cs typeface="Arial" charset="0"/>
                        </a:rPr>
                        <a:t> </a:t>
                      </a:r>
                      <a:r>
                        <a:rPr kumimoji="0" lang="ar-SA" sz="3400" b="0" i="0" u="none" strike="noStrike" cap="none" normalizeH="0" baseline="0">
                          <a:ln>
                            <a:noFill/>
                          </a:ln>
                          <a:solidFill>
                            <a:schemeClr val="bg1"/>
                          </a:solidFill>
                          <a:effectLst/>
                          <a:latin typeface="Arial" charset="0"/>
                          <a:cs typeface="Arial" charset="0"/>
                        </a:rPr>
                        <a:t>والذي سقط بين الشَّوك هُم الذين يسمعونَ، </a:t>
                      </a:r>
                      <a:endParaRPr kumimoji="0" lang="en-US" sz="3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60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the ones on the rock are those who, when they hear, receive the word with joy; and these have no root, who believe for a while and in time of temptation fall away. 14 Now the ones that fell among thorns are those who, when they have heard,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Ceux qui sont sur le roc, ce sont ceux qui, lorsqu’ils entendent la parole, la reçoivent avec joie ; mais ils n’ont pas de racine, ils croient pour un temps et au moment de l’épreuve ils se retirent. 14 Ce qui est tombé parmi les épines, ce sont ceux qui, après avoir entendu la parole, s’en vont,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3861" name="Group 69"/>
          <p:cNvGraphicFramePr>
            <a:graphicFrameLocks noGrp="1"/>
          </p:cNvGraphicFramePr>
          <p:nvPr/>
        </p:nvGraphicFramePr>
        <p:xfrm>
          <a:off x="0" y="76200"/>
          <a:ext cx="9144000" cy="6570663"/>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100" b="0" i="0" u="none" strike="noStrike" cap="none" normalizeH="0" baseline="0">
                          <a:ln>
                            <a:noFill/>
                          </a:ln>
                          <a:solidFill>
                            <a:schemeClr val="bg1"/>
                          </a:solidFill>
                          <a:effectLst/>
                          <a:latin typeface="Arial" charset="0"/>
                          <a:cs typeface="Arial" charset="0"/>
                        </a:rPr>
                        <a:t>فيختنقون من هموم الحياة وغِنَاها ولذَّاتها، ولا يثمرون ثمراً.</a:t>
                      </a:r>
                      <a:r>
                        <a:rPr kumimoji="0" lang="ar-EG" sz="3100" b="0" i="0" u="none" strike="noStrike" cap="none" normalizeH="0" baseline="0">
                          <a:ln>
                            <a:noFill/>
                          </a:ln>
                          <a:solidFill>
                            <a:schemeClr val="bg1"/>
                          </a:solidFill>
                          <a:effectLst/>
                          <a:latin typeface="Arial" charset="0"/>
                          <a:cs typeface="Arial" charset="0"/>
                        </a:rPr>
                        <a:t> </a:t>
                      </a:r>
                      <a:r>
                        <a:rPr kumimoji="0" lang="ar-SA" sz="3100" b="0" i="0" u="none" strike="noStrike" cap="none" normalizeH="0" baseline="0">
                          <a:ln>
                            <a:noFill/>
                          </a:ln>
                          <a:solidFill>
                            <a:schemeClr val="bg1"/>
                          </a:solidFill>
                          <a:effectLst/>
                          <a:latin typeface="Arial" charset="0"/>
                          <a:cs typeface="Arial" charset="0"/>
                        </a:rPr>
                        <a:t>والذي سقط على الأرض الجيِّدة، هُم الذين يسمعون الكلمة فيحفظونها في قلبٍ جيِّدٍ صالح، ويُثمرون بالصَّبرِ.</a:t>
                      </a:r>
                      <a:r>
                        <a:rPr kumimoji="0" lang="ar-SA" sz="23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US" sz="3200" b="0" i="0" u="none" strike="noStrike" cap="none" normalizeH="0" baseline="0">
                        <a:ln>
                          <a:noFill/>
                        </a:ln>
                        <a:solidFill>
                          <a:srgbClr val="FF9933"/>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6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none" strike="noStrike" cap="none" normalizeH="0" baseline="0">
                          <a:ln>
                            <a:noFill/>
                          </a:ln>
                          <a:solidFill>
                            <a:schemeClr val="bg1"/>
                          </a:solidFill>
                          <a:effectLst/>
                          <a:latin typeface="Arial" charset="0"/>
                          <a:cs typeface="Arial" charset="0"/>
                        </a:rPr>
                        <a:t>go out and are choked with cares, riches, and pleasures of life, and bring no fruit to maturity. 15 But the ones that fell on the good ground are those who, having heard the word with a noble and good heart, keep it and bear fruit with patience.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100" b="1" i="0" u="none" strike="noStrike" cap="none" normalizeH="0" baseline="0">
                          <a:ln>
                            <a:noFill/>
                          </a:ln>
                          <a:solidFill>
                            <a:srgbClr val="FF9900"/>
                          </a:solidFill>
                          <a:effectLst/>
                          <a:latin typeface="Arial" charset="0"/>
                          <a:cs typeface="Arial" charset="0"/>
                        </a:rPr>
                        <a:t>(Glory be to God forever.)</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700" b="0" i="0" u="none" strike="noStrike" cap="none" normalizeH="0" baseline="0">
                          <a:ln>
                            <a:noFill/>
                          </a:ln>
                          <a:solidFill>
                            <a:schemeClr val="bg1"/>
                          </a:solidFill>
                          <a:effectLst/>
                          <a:latin typeface="Arial" charset="0"/>
                          <a:cs typeface="Arial" charset="0"/>
                        </a:rPr>
                        <a:t>sont étouffés par les soucis, les richesses et les plaisirs de la vie, et ne donnent pas de fruits mûrs.15 Ce qui est dans la bonne terre, ce sont ceux qui entendent la parole avec un coeur bon et honnête, la retiennent et portent du fruit par la persévérance.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100" b="1" i="0" u="none" strike="noStrike" cap="none" normalizeH="0" baseline="0">
                          <a:ln>
                            <a:noFill/>
                          </a:ln>
                          <a:solidFill>
                            <a:srgbClr val="FF9900"/>
                          </a:solidFill>
                          <a:effectLst/>
                          <a:latin typeface="Arial" charset="0"/>
                          <a:cs typeface="Arial" charset="0"/>
                        </a:rPr>
                        <a:t>(Gloire à Dieu éternellement.)</a:t>
                      </a:r>
                      <a:endParaRPr kumimoji="0" lang="en-US" sz="2100" b="1" i="0" u="none" strike="noStrike" cap="none" normalizeH="0" baseline="0">
                        <a:ln>
                          <a:noFill/>
                        </a:ln>
                        <a:solidFill>
                          <a:srgbClr val="FF9900"/>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3" name="Picture 3" descr="pointing"/>
          <p:cNvPicPr>
            <a:picLocks noChangeAspect="1" noChangeArrowheads="1"/>
          </p:cNvPicPr>
          <p:nvPr/>
        </p:nvPicPr>
        <p:blipFill>
          <a:blip r:embed="rId2" cstate="print"/>
          <a:srcRect/>
          <a:stretch>
            <a:fillRect/>
          </a:stretch>
        </p:blipFill>
        <p:spPr bwMode="auto">
          <a:xfrm>
            <a:off x="1752600" y="4629150"/>
            <a:ext cx="1238250" cy="628650"/>
          </a:xfrm>
          <a:prstGeom prst="rect">
            <a:avLst/>
          </a:prstGeom>
          <a:noFill/>
          <a:ln w="9525">
            <a:noFill/>
            <a:miter lim="800000"/>
            <a:headEnd/>
            <a:tailEnd/>
          </a:ln>
        </p:spPr>
      </p:pic>
      <p:sp>
        <p:nvSpPr>
          <p:cNvPr id="4" name="Text Box 4">
            <a:hlinkClick r:id="" action="ppaction://macro?name=GoToLiturgyOfBelievers"/>
          </p:cNvPr>
          <p:cNvSpPr txBox="1">
            <a:spLocks noChangeArrowheads="1"/>
          </p:cNvSpPr>
          <p:nvPr/>
        </p:nvSpPr>
        <p:spPr bwMode="auto">
          <a:xfrm>
            <a:off x="2971800"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419" name="Group 11"/>
          <p:cNvGraphicFramePr>
            <a:graphicFrameLocks noGrp="1"/>
          </p:cNvGraphicFramePr>
          <p:nvPr/>
        </p:nvGraphicFramePr>
        <p:xfrm>
          <a:off x="539750" y="609600"/>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9622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Sunday of The Month of Hatour</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الأحد ا</a:t>
                      </a:r>
                      <a:r>
                        <a:rPr kumimoji="0" lang="ar-EG" sz="4000" b="1" i="0" u="none" strike="noStrike" cap="none" normalizeH="0" baseline="0">
                          <a:ln>
                            <a:noFill/>
                          </a:ln>
                          <a:solidFill>
                            <a:srgbClr val="FF9900"/>
                          </a:solidFill>
                          <a:effectLst/>
                          <a:latin typeface="Arial" charset="0"/>
                          <a:cs typeface="Arial" charset="0"/>
                        </a:rPr>
                        <a:t>لثانى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هاتور</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Deuxième dimanche du mois de </a:t>
                      </a:r>
                      <a:r>
                        <a:rPr kumimoji="0" lang="en-US" sz="4000" b="0" i="0" u="none" strike="noStrike" cap="none" normalizeH="0" baseline="0">
                          <a:ln>
                            <a:noFill/>
                          </a:ln>
                          <a:solidFill>
                            <a:srgbClr val="FF9900"/>
                          </a:solidFill>
                          <a:effectLst/>
                          <a:latin typeface="Arial" charset="0"/>
                          <a:cs typeface="Arial" charset="0"/>
                        </a:rPr>
                        <a:t>Hatour</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27443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8955" name="Group 43"/>
          <p:cNvGraphicFramePr>
            <a:graphicFrameLocks noGrp="1"/>
          </p:cNvGraphicFramePr>
          <p:nvPr/>
        </p:nvGraphicFramePr>
        <p:xfrm>
          <a:off x="76200" y="152400"/>
          <a:ext cx="8991600" cy="6392928"/>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العشية</a:t>
                      </a:r>
                      <a:r>
                        <a:rPr kumimoji="0" lang="ar-SA" sz="3600" b="0" i="0" u="sng" strike="noStrike" cap="none" normalizeH="0" baseline="0" dirty="0">
                          <a:ln>
                            <a:noFill/>
                          </a:ln>
                          <a:solidFill>
                            <a:srgbClr val="FF9900"/>
                          </a:solidFill>
                          <a:effectLst/>
                          <a:latin typeface="Arial" charset="0"/>
                          <a:cs typeface="Arial" charset="0"/>
                        </a:rPr>
                        <a:t> ( 103 : 13 ، 14)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الذي يسقي الجبَالُ من علاليهِ. من ثمرةِ أعمالِكَ تشبع الأرض. الذي يُنبتُ عُشباً للبهائم. وبُقولَ الخضرةِ لخدمة البشر.</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104:13-14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He waters the hills from His upper chambers; The earth is satisfied with the fruit of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 causes the grass to grow for the cattle, And vegetation for the service of man.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 104:13-14</a:t>
                      </a:r>
                      <a:endParaRPr kumimoji="0" lang="ar-EG" sz="3200" b="0" i="0" u="sng" strike="noStrike" cap="none" normalizeH="0" baseline="0" dirty="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De ses hautes demeures, il arrose les montagnes ; La terre est rassasiée du fruit de tes </a:t>
                      </a:r>
                      <a:r>
                        <a:rPr kumimoji="0" lang="fr-FR" sz="2800" b="0" i="0" u="none" strike="noStrike" cap="none" normalizeH="0" baseline="0" dirty="0" err="1">
                          <a:ln>
                            <a:noFill/>
                          </a:ln>
                          <a:solidFill>
                            <a:schemeClr val="bg1"/>
                          </a:solidFill>
                          <a:effectLst/>
                          <a:latin typeface="Arial" charset="0"/>
                          <a:cs typeface="Arial" charset="0"/>
                        </a:rPr>
                        <a:t>oeuvres</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Il fait germer l’herbe pour le bétail, Et les plantes pour le service des humains, </a:t>
                      </a: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2pv</a:t>
            </a:r>
          </a:p>
        </p:txBody>
      </p:sp>
      <p:sp>
        <p:nvSpPr>
          <p:cNvPr id="4" name="Text Box 29">
            <a:hlinkClick r:id="" action="ppaction://macro?name=LetThemExaltHimForBishop"/>
          </p:cNvPr>
          <p:cNvSpPr txBox="1">
            <a:spLocks noChangeArrowheads="1"/>
          </p:cNvSpPr>
          <p:nvPr/>
        </p:nvSpPr>
        <p:spPr bwMode="auto">
          <a:xfrm>
            <a:off x="7412665"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4802" name="Group 50"/>
          <p:cNvGraphicFramePr>
            <a:graphicFrameLocks noGrp="1"/>
          </p:cNvGraphicFramePr>
          <p:nvPr/>
        </p:nvGraphicFramePr>
        <p:xfrm>
          <a:off x="0" y="152400"/>
          <a:ext cx="9144000" cy="64770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لوقا ( 12 : 27 ـ 31 )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تأمَّلوا الزهورُ كيف تنمو: لا تتعب ولا تحترف حرفةٍ، ولكن أقولُ لكم: إنَّهُ ولا سُليمانُ في كلِّ مجدهِ كان يلبسُ كواحدةٍ منها.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12:27-31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Consider the lilies, how they grow: they neither toil nor spin; and yet I say to you, even Solomon in all his glory was not arrayed like one of these.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Luc 12:27-31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27 Considérez comment croissent les lis : ils ne travaillent ni ne filent cependant je vous dis que Salomon même, dans toute sa gloire n’a pas été vêtu comme l’un d’eux.</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2v</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1689" name="Group 25"/>
          <p:cNvGraphicFramePr>
            <a:graphicFrameLocks noGrp="1"/>
          </p:cNvGraphicFramePr>
          <p:nvPr/>
        </p:nvGraphicFramePr>
        <p:xfrm>
          <a:off x="0" y="76200"/>
          <a:ext cx="9144000" cy="633984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العشب الذي يوجد اليوم في الحقل ويطرح غداً في التَّـنُّور يُلبسُهُ الله هكذا، فكم بالحريِّ أنتم يا قليلي الإيمان ؟ فلا تطلبوا أنتم ما تاكلونَ وما تشربونَ ولا تهتموا بأمرٍ،</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If then God so clothes the grass, which today is in the field and tomorrow is thrown into the oven, how much more will He clothe you, O you of little faith? 29 And do not seek what you should eat or what you should drink, nor have an anxious mind.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28 Si Dieu revêt ainsi l’herbe qui existe aujourd’hui dans les champs et qui demain sera jetée au four, ne le fera–t–il pas, à plus forte raison, pour vous, gens de peu de foi ? 29 Et vous, ne cherchez pas ce que vous mangerez ni ce que vous boirez, et ne vous tourmentez pas.</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8352" name="Group 48"/>
          <p:cNvGraphicFramePr>
            <a:graphicFrameLocks noGrp="1"/>
          </p:cNvGraphicFramePr>
          <p:nvPr/>
        </p:nvGraphicFramePr>
        <p:xfrm>
          <a:off x="0" y="76200"/>
          <a:ext cx="9067800" cy="566928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فإنَّ هذه كلها تَطلُبها أُمم العالم. وأمَّا أنتم فأبوكم يَعلَمُ أنَّكم تحتاجونَ إلى هذه. بل اطلبوا ملكوتَ الله، وهذه جميعها تُزادُ لكُم.</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rgbClr val="FF9900"/>
                          </a:solidFill>
                          <a:effectLst/>
                          <a:latin typeface="Arial" charset="0"/>
                          <a:cs typeface="Arial" charset="0"/>
                        </a:rPr>
                        <a:t>( والمجد للـه دائماً )</a:t>
                      </a:r>
                      <a:endParaRPr kumimoji="0" lang="en-US" sz="3600" b="0" i="0" u="none" strike="noStrike" cap="none" normalizeH="0" baseline="0" dirty="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7830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For all these things the nations of the world seek after, and your Father knows that you need these things. 31 But seek the kingdom of God, and all these things shall be added to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30 Car tout cela, ce sont les païens du monde qui le recherchent. Votre Père sait que vous en avez besoin. 31 Cherchez plutôt son royaume ; et cela vous sera donné par surcroît.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backToIncense"/>
          </p:cNvPr>
          <p:cNvSpPr txBox="1">
            <a:spLocks noChangeArrowheads="1"/>
          </p:cNvSpPr>
          <p:nvPr/>
        </p:nvSpPr>
        <p:spPr bwMode="auto">
          <a:xfrm>
            <a:off x="6324600" y="61976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 و أنجيل  باكر</a:t>
            </a:r>
          </a:p>
          <a:p>
            <a:pPr algn="ctr" rtl="1"/>
            <a:r>
              <a:rPr lang="fr-CA" sz="4400" u="sng">
                <a:solidFill>
                  <a:srgbClr val="FF9933"/>
                </a:solidFill>
              </a:rPr>
              <a:t>Psaume et Évangile du Matin</a:t>
            </a:r>
          </a:p>
        </p:txBody>
      </p:sp>
      <p:pic>
        <p:nvPicPr>
          <p:cNvPr id="27545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8159" name="Group 31"/>
          <p:cNvGraphicFramePr>
            <a:graphicFrameLocks noGrp="1"/>
          </p:cNvGraphicFramePr>
          <p:nvPr/>
        </p:nvGraphicFramePr>
        <p:xfrm>
          <a:off x="152400" y="76200"/>
          <a:ext cx="8839200" cy="6553200"/>
        </p:xfrm>
        <a:graphic>
          <a:graphicData uri="http://schemas.openxmlformats.org/drawingml/2006/table">
            <a:tbl>
              <a:tblPr/>
              <a:tblGrid>
                <a:gridCol w="45720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باكر</a:t>
                      </a:r>
                      <a:r>
                        <a:rPr kumimoji="0" lang="ar-SA" sz="3600" b="0" i="0" u="sng" strike="noStrike" cap="none" normalizeH="0" baseline="0" dirty="0">
                          <a:ln>
                            <a:noFill/>
                          </a:ln>
                          <a:solidFill>
                            <a:srgbClr val="FF9900"/>
                          </a:solidFill>
                          <a:effectLst/>
                          <a:latin typeface="Arial" charset="0"/>
                          <a:cs typeface="Arial" charset="0"/>
                        </a:rPr>
                        <a:t> ( 66 : 5 ، 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الأرضُ أعطَتْ ثمرتَها. ليُبَاركنَا اللـهُ. فلتخشهُ جميعُ أقطار الأرضِ.</a:t>
                      </a:r>
                      <a:r>
                        <a:rPr kumimoji="0" lang="ar-SA" sz="2800" b="1" i="0" u="none" strike="noStrike" cap="none" normalizeH="0" baseline="0" dirty="0">
                          <a:ln>
                            <a:noFill/>
                          </a:ln>
                          <a:solidFill>
                            <a:schemeClr val="bg1"/>
                          </a:solidFill>
                          <a:effectLst/>
                          <a:latin typeface="Arial" charset="0"/>
                          <a:cs typeface="Arial" charset="0"/>
                        </a:rPr>
                        <a:t>    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67:6-7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the earth shall yield her increase; God, our own God, shall bless 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God shall bless us, And all the ends of the earth shall fear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00"/>
                          </a:solidFill>
                          <a:effectLst/>
                          <a:latin typeface="Arial" charset="0"/>
                          <a:cs typeface="Arial" charset="0"/>
                        </a:rPr>
                        <a:t>Psalms 67:6-7</a:t>
                      </a:r>
                      <a:endParaRPr kumimoji="0" lang="ar-EG" sz="2800" b="0" i="0" u="none" strike="noStrike" cap="none" normalizeH="0" baseline="0" dirty="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none" strike="noStrike" cap="none" normalizeH="0" baseline="0" dirty="0">
                          <a:ln>
                            <a:noFill/>
                          </a:ln>
                          <a:solidFill>
                            <a:schemeClr val="bg1"/>
                          </a:solidFill>
                          <a:effectLst/>
                          <a:latin typeface="Arial" charset="0"/>
                          <a:cs typeface="Arial" charset="0"/>
                        </a:rPr>
                        <a:t>6</a:t>
                      </a:r>
                      <a:r>
                        <a:rPr kumimoji="0" lang="fr-FR" sz="2800" b="0" i="0" u="none" strike="noStrike" cap="none" normalizeH="0" baseline="0" dirty="0">
                          <a:ln>
                            <a:noFill/>
                          </a:ln>
                          <a:solidFill>
                            <a:schemeClr val="bg1"/>
                          </a:solidFill>
                          <a:effectLst/>
                          <a:latin typeface="Arial" charset="0"/>
                          <a:cs typeface="Arial" charset="0"/>
                        </a:rPr>
                        <a:t> La terre donne ses produits ; Dieu, notre Dieu, nous bénit.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Dieu nous bénit, Et toutes les extrémités de la terre le craignent.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2pm</a:t>
            </a:r>
          </a:p>
        </p:txBody>
      </p:sp>
      <p:sp>
        <p:nvSpPr>
          <p:cNvPr id="4" name="Text Box 29">
            <a:hlinkClick r:id="" action="ppaction://macro?name=LetThemExaltHimForBishop"/>
          </p:cNvPr>
          <p:cNvSpPr txBox="1">
            <a:spLocks noChangeArrowheads="1"/>
          </p:cNvSpPr>
          <p:nvPr/>
        </p:nvSpPr>
        <p:spPr bwMode="auto">
          <a:xfrm>
            <a:off x="7162800" y="57150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6864" name="Group 64"/>
          <p:cNvGraphicFramePr>
            <a:graphicFrameLocks noGrp="1"/>
          </p:cNvGraphicFramePr>
          <p:nvPr/>
        </p:nvGraphicFramePr>
        <p:xfrm>
          <a:off x="0" y="0"/>
          <a:ext cx="9144000" cy="6553200"/>
        </p:xfrm>
        <a:graphic>
          <a:graphicData uri="http://schemas.openxmlformats.org/drawingml/2006/table">
            <a:tbl>
              <a:tblPr/>
              <a:tblGrid>
                <a:gridCol w="49530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مرقس  ( 16 : 2 ـ 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وباكراً جدّاً في أوّل الأسبوع أتينَ إلى القبر، إذ طلعت الشَّمس. وكُنَّ يُقلنَّ لبعضهنَّ: " مَن يُدحرج لنا الحجر عن باب القبر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Mark 16:2-8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Very early in the morning, on the first day of the week, they came to the tomb when the sun had risen. 3 And they said among themselves, Who will roll away the stone from the door of the tomb for 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Mark 16:2-8</a:t>
                      </a:r>
                      <a:r>
                        <a:rPr kumimoji="0" lang="fr-FR" sz="3200" b="0" i="0" u="sng"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 premier jour de la semaine, elles se rendirent à la tombe très tôt au lever du soleil.3  Elles disaient entre elles : Qui nous roulera la pierre de l’entrée du tombeau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2m</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5648" name="Group 16"/>
          <p:cNvGraphicFramePr>
            <a:graphicFrameLocks noGrp="1"/>
          </p:cNvGraphicFramePr>
          <p:nvPr/>
        </p:nvGraphicFramePr>
        <p:xfrm>
          <a:off x="0" y="76200"/>
          <a:ext cx="9144000" cy="6477000"/>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فرفعنَ عيونهنَّ ورأينَ أنَّ الحجر قد دُحرج! لأنَّه كان عظيماً جدّاً. ولمَّا دخلنَ القبر رأينَ شابّاً جالساً عن اليمين لابساً حُلَّةً بيضاء فاندهشنَ.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when they looked up, they saw that the stone had been rolled away--for it was very large. 5 And entering the tomb, they saw a young man clothed in a long white robe sitting on the right side; and they were alarmed.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Elles levèrent les yeux et s’aperçurent que la pierre, qui était très grande, avait été roulée. 5 Elles entrèrent dans le tombeau, virent un jeune homme assis à droite, vêtu d’une robe blanche, et elles furent épouvantées.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0217" name="Group 41"/>
          <p:cNvGraphicFramePr>
            <a:graphicFrameLocks noGrp="1"/>
          </p:cNvGraphicFramePr>
          <p:nvPr/>
        </p:nvGraphicFramePr>
        <p:xfrm>
          <a:off x="76200" y="0"/>
          <a:ext cx="8915400" cy="6248400"/>
        </p:xfrm>
        <a:graphic>
          <a:graphicData uri="http://schemas.openxmlformats.org/drawingml/2006/table">
            <a:tbl>
              <a:tblPr/>
              <a:tblGrid>
                <a:gridCol w="44196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لهُنَّ: " لا تخفنَ! أنتنَّ تطلبنَ يسوع النَّاصريَّ المصلوب. قد قام! ليس هو ههنا. هوذا الموضع الذي وضعوه فيه. لكن اذهبنَ، وقُلنَ لتلاميذه ولبطرس إنَّه يسبقكم إلى الجليل.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he said to them, Do not be alarmed. You seek Jesus of Nazareth, who was crucified. He is risen! He is not here. See the place where they laid Him. 7 But go, tell His disciples--and Peter--that He is going before you into Galilee;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 leur dit : Ne vous épouvantez pas ; vous cherchez Jésus de Nazareth, le crucifié ; il est ressuscité, il n’est pas ici ; voici l’endroit où on l’avait déposé. 7 Mais allez dire à ses disciples et à Pierre qu’il vous précède en Galilée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7877" name="Group 53"/>
          <p:cNvGraphicFramePr>
            <a:graphicFrameLocks noGrp="1"/>
          </p:cNvGraphicFramePr>
          <p:nvPr/>
        </p:nvGraphicFramePr>
        <p:xfrm>
          <a:off x="0" y="76200"/>
          <a:ext cx="9067800" cy="6363336"/>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هناك ترونه كما قال لكم ". فخرجنَ سريعاً وهربنَ من القبر، لأنَّ الرِّعدة والحيرة أخذتاهُنَّ. ولم يَقلنَ لأحدٍ شيئاً، لأنَّهُنَّ كُنَّ خائفاتٍ</a:t>
                      </a:r>
                      <a:r>
                        <a:rPr kumimoji="0" lang="ar-SA" sz="3600" b="0" i="0" u="none" strike="noStrike" cap="none" normalizeH="0" baseline="0" dirty="0">
                          <a:ln>
                            <a:noFill/>
                          </a:ln>
                          <a:solidFill>
                            <a:schemeClr val="bg1"/>
                          </a:solidFill>
                          <a:effectLst/>
                          <a:latin typeface="Arial" charset="0"/>
                          <a:cs typeface="Arial" charset="0"/>
                        </a:rPr>
                        <a:t>.</a:t>
                      </a:r>
                      <a:endParaRPr kumimoji="0" lang="en-CA" sz="36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rgbClr val="FF9900"/>
                          </a:solidFill>
                          <a:effectLst/>
                          <a:latin typeface="Arial" charset="0"/>
                          <a:cs typeface="Arial" charset="0"/>
                        </a:rPr>
                        <a:t> </a:t>
                      </a:r>
                      <a:r>
                        <a:rPr kumimoji="0" lang="en-US" sz="3200" b="0" i="0" u="none" strike="noStrike" cap="none" normalizeH="0" baseline="0" dirty="0">
                          <a:ln>
                            <a:noFill/>
                          </a:ln>
                          <a:solidFill>
                            <a:srgbClr val="FF9900"/>
                          </a:solidFill>
                          <a:effectLst/>
                          <a:latin typeface="Arial" charset="0"/>
                          <a:cs typeface="Arial" charset="0"/>
                        </a:rPr>
                        <a:t>)</a:t>
                      </a:r>
                      <a:r>
                        <a:rPr kumimoji="0" lang="ar-SA" sz="3200" b="0" i="0" u="none" strike="noStrike" cap="none" normalizeH="0" baseline="0" dirty="0">
                          <a:ln>
                            <a:noFill/>
                          </a:ln>
                          <a:solidFill>
                            <a:srgbClr val="FF9900"/>
                          </a:solidFill>
                          <a:effectLst/>
                          <a:latin typeface="Arial" charset="0"/>
                          <a:cs typeface="Arial" charset="0"/>
                        </a:rPr>
                        <a:t> والمجد للـه دائماً</a:t>
                      </a:r>
                      <a:r>
                        <a:rPr kumimoji="0" lang="ar-EG" sz="3200" b="0" i="0" u="none" strike="noStrike" cap="none" normalizeH="0" baseline="0" dirty="0">
                          <a:ln>
                            <a:noFill/>
                          </a:ln>
                          <a:solidFill>
                            <a:srgbClr val="FF9900"/>
                          </a:solidFill>
                          <a:effectLst/>
                          <a:latin typeface="Arial" charset="0"/>
                          <a:cs typeface="Arial" charset="0"/>
                        </a:rPr>
                        <a:t>)</a:t>
                      </a:r>
                      <a:endParaRPr kumimoji="0" lang="en-US" sz="3200" b="0"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you will see Him, as He said to you. 8 So they went out quickly and fled from the tomb, for they trembled and were amazed. And they said nothing to anyone, for they were afraid.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C’est là que vous le verrez, comme il vous l’a dit.8  Elles sortirent du tombeau et s’enfuirent tremblantes et hors d’elles–mêmes mais elles ne dirent rien à personne à cause de leur effroi.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rgbClr val="FF9900"/>
                          </a:solidFill>
                          <a:effectLst/>
                          <a:latin typeface="Arial" charset="0"/>
                          <a:cs typeface="Arial" charset="0"/>
                        </a:rPr>
                        <a:t>(Gloire à Dieu éternellement.)</a:t>
                      </a:r>
                      <a:endParaRPr kumimoji="0" lang="en-US" sz="2800" b="0"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764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CA" sz="2800">
              <a:solidFill>
                <a:schemeClr val="bg1"/>
              </a:solidFill>
              <a:latin typeface="Avva_Shenouda" pitchFamily="34" charset="0"/>
            </a:endParaRPr>
          </a:p>
        </p:txBody>
      </p:sp>
      <p:sp>
        <p:nvSpPr>
          <p:cNvPr id="2764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27648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8906" name="Group 58"/>
          <p:cNvGraphicFramePr>
            <a:graphicFrameLocks noGrp="1"/>
          </p:cNvGraphicFramePr>
          <p:nvPr/>
        </p:nvGraphicFramePr>
        <p:xfrm>
          <a:off x="0" y="76200"/>
          <a:ext cx="9067800" cy="64008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العبرانيين( 6 : 7 ـ 15 )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الأرض التى تشرب المطر الهاطل عليها مراراً كثيرةً، وتنبتُ عشباً صالحاً للذين فُلِحت من أجلِهم، تنالُ بركةً من الله. </a:t>
                      </a:r>
                      <a:endParaRPr kumimoji="0" lang="ar-SA"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6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6:7-15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For the earth which drinks in the rain that often comes upon it, and bears herbs useful for those by whom it is cultivated, receives blessing from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6:7-15</a:t>
                      </a:r>
                      <a:endParaRPr kumimoji="0" lang="ar-EG"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effet, lorsqu’une terre abreuvée de pluies fréquentes produit des plantes utiles à ceux pour qui elle est cultivée, elle a part à la bénédiction de Dieu.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2p</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6675" name="Group 19"/>
          <p:cNvGraphicFramePr>
            <a:graphicFrameLocks noGrp="1"/>
          </p:cNvGraphicFramePr>
          <p:nvPr/>
        </p:nvGraphicFramePr>
        <p:xfrm>
          <a:off x="0" y="76200"/>
          <a:ext cx="9067800" cy="63246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إن أخرجت شوكاً وحسكاً، فهي غير مفلحةٌ وقريبةٌ مِنَ اللَّعنةِ، التي نهايتُها تكون للْحريق. ولكنَّنا قد تيقَّنَّا من جهتكُمْ أيُّها الأحبَّاءُ، المُختارينَ والقريبينَ من الخلاصِ،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if it bears thorns and briars, it is rejected and near to being cursed, whose end is to be burned. 9 But, beloved, we are confident of better things concerning you, yes, things that accompany salvation,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si elle produit des épines et des chardons, elle est réprouvée, près d’être maudite, et finit par être brûlée. 9 Quoique nous parlions ainsi, bien–aimés, nous sommes convaincus que vous êtes dans des conditions meilleures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2267" name="Group 43"/>
          <p:cNvGraphicFramePr>
            <a:graphicFrameLocks noGrp="1"/>
          </p:cNvGraphicFramePr>
          <p:nvPr/>
        </p:nvGraphicFramePr>
        <p:xfrm>
          <a:off x="0" y="0"/>
          <a:ext cx="9144000" cy="632460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كُنَّا نتكلَّمُ هكذا أيضاً. لأنَّ الله ليس بظالم حتَّى يَنسى عملكُم وتعب محبتكم التي أظهرتُموها نحو اسمهِ، إذْ قد خدمتُمُ القدِّيسين وتخدمونهُم أيضاً.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though we speak in this manner. 10 For God is not unjust to forget your work and labor of love which you have shown toward His name, in that you have ministered to the saints, and do minister.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favorables au salut. 10 Car Dieu n’est pas injuste pour oublier votre action, ni l’amour que vous avez montré pour son nom par les services que vous avez rendus et que vous rendez encore aux saints.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3294" name="Group 46"/>
          <p:cNvGraphicFramePr>
            <a:graphicFrameLocks noGrp="1"/>
          </p:cNvGraphicFramePr>
          <p:nvPr/>
        </p:nvGraphicFramePr>
        <p:xfrm>
          <a:off x="76200" y="76200"/>
          <a:ext cx="9067800" cy="6204840"/>
        </p:xfrm>
        <a:graphic>
          <a:graphicData uri="http://schemas.openxmlformats.org/drawingml/2006/table">
            <a:tbl>
              <a:tblPr/>
              <a:tblGrid>
                <a:gridCol w="41148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 لكنَّنا نودُّ أن كلَّ واحدٍ منكُم يُظهرُ هذا الإجتهاد بعينهُ ليقين الرَّجاءِ إلى النهاية، لكي لا تكونوا ضعفاءَ، بل تكونوا مُتمثِّلينَ بالذين ورثوا المواعيد بالإيمان والأناهِ.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we desire that each one of you show the same diligence to the full assurance of hope until the end, 12 that you do not become sluggish, but imitate those who through faith and patience inherit the promises.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Mais nous désirons que chacun de vous montre jusqu’à la fin le même empressement en vue d’une pleine espérance,12 en sorte que vous ne soyez pas nonchalants, mais que vous imitiez ceux qui, par la foi et l’attente patiente, reçoivent l’héritage promis.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2256" name="Group 48"/>
          <p:cNvGraphicFramePr>
            <a:graphicFrameLocks noGrp="1"/>
          </p:cNvGraphicFramePr>
          <p:nvPr/>
        </p:nvGraphicFramePr>
        <p:xfrm>
          <a:off x="0" y="152400"/>
          <a:ext cx="9144000" cy="628320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لمَّا وعد الله إبراهيمَ، إذ لم يكن له أعظمُ يقسمُ به، أقسم بذاتهِ قائلاً: "إنِّي لأُباركنَّكَ بركةً، وأُكثَّرنَّك تكثيراً ". وهكذا إذ تأنَّى ظَفَرَ بالموعدِ.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when God made a promise to Abraham, because He could swear by no one greater,He swore by Himself,14 saying, Surely blessing I will bless you, and multiplying I will multiply you. 15 And so, after he had patiently endured, he obtained the promise.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comme Dieu, en faisant la promesse à Abraham, ne pouvait jurer par un plus grand que lui, il jura par lui–même14  en disant : Certainement, je te comblerai de bénédictions et je multiplierai ta descendance. 15 Et c’est ainsi qu’après avoir patiemment attendu, Abraham obtint ce qui lui avait été promis.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2795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27955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5360" name="Group 64"/>
          <p:cNvGraphicFramePr>
            <a:graphicFrameLocks noGrp="1"/>
          </p:cNvGraphicFramePr>
          <p:nvPr/>
        </p:nvGraphicFramePr>
        <p:xfrm>
          <a:off x="152400" y="0"/>
          <a:ext cx="8991600" cy="6363336"/>
        </p:xfrm>
        <a:graphic>
          <a:graphicData uri="http://schemas.openxmlformats.org/drawingml/2006/table">
            <a:tbl>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يهوذا الرسول( 1 : 14 ـ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وتنبَّأ عن هؤلاءِ أيضاً أخنوخُ السَّابعُ مِن آدمَ قائلاً: " هوذا قد جاءَ الربُّ في ربواتِ قدِّيسيهِ، ليَصنَعَ دينونةً على الجَميع،</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Jude 1:14-25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Now Enoch, the seventh from Adam, prophesied about these men also, saying, Behold, the Lord comes with ten thousands of His saints, 15 to execute judgment on all,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Jude 1:14-25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C’est aussi pour eux qu’Hénoch, le septième (patriarche) depuis Adam, a prophétisé en ces termes : Voici que le Seigneur est venu avec ses saintes myriades,15  pour exercer le jugement contre tous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2c</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81623" name="Group 23"/>
          <p:cNvGraphicFramePr>
            <a:graphicFrameLocks noGrp="1"/>
          </p:cNvGraphicFramePr>
          <p:nvPr/>
        </p:nvGraphicFramePr>
        <p:xfrm>
          <a:off x="0" y="152400"/>
          <a:ext cx="9144000" cy="601980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ويعاقب جميعَ المُنافقينَ على جميع أعمال نفاقهِم التي نافقوا بها، وعلى كلِ شيءٍ صعبٍ تكلَّمَ به عليهِ خُطاةٌ منافقون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convict all who are ungodly among them of all their ungodly deeds which they have committed in an ungodly way, and of all the harsh things which ungodly sinners have spoken against Him.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pour faire rendre compte à tous les impies de tous les actes d’impiété qu’ils ont commis, et de toutes les paroles dures qu’ont proférées contre lui les pécheurs impies.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7386" name="Group 42"/>
          <p:cNvGraphicFramePr>
            <a:graphicFrameLocks noGrp="1"/>
          </p:cNvGraphicFramePr>
          <p:nvPr/>
        </p:nvGraphicFramePr>
        <p:xfrm>
          <a:off x="76200" y="0"/>
          <a:ext cx="8991600" cy="6814440"/>
        </p:xfrm>
        <a:graphic>
          <a:graphicData uri="http://schemas.openxmlformats.org/drawingml/2006/table">
            <a:tbl>
              <a:tblPr/>
              <a:tblGrid>
                <a:gridCol w="42672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هُم مُتذمرونَ ملومون، سالِكونَ بحسبِ شهواتِهم، فَمُهُم يتكلَّم بعظائم، يُحَابُونَ الوجوهِ مِن أجلِ المنفعةِ. وأمَّا أنتُم يا أحبائي فاذكروا الأقوال التي قالها سابقاً رُسُلُ ربَّنا يسوعَ المسيح. </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These are grumblers, complainers, walking according to their own lusts; and they mouth great swelling words, flattering people to gain advantage. 17 But you, beloved, remember the words which were spoken before by the apostles of our Lord Jesus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 sont des gens qui murmurent, des mécontents qui marchent selon leurs convoitises, dont la bouche parle avec grandiloquence et qui flattent les gens par intérêt.17 Mais vous, bien–aimés, souvenez–vous des prédictions faites par les apôtres de notre Seigneur Jésus–Christ.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9431" name="Group 39"/>
          <p:cNvGraphicFramePr>
            <a:graphicFrameLocks noGrp="1"/>
          </p:cNvGraphicFramePr>
          <p:nvPr/>
        </p:nvGraphicFramePr>
        <p:xfrm>
          <a:off x="0" y="0"/>
          <a:ext cx="9144000" cy="63246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فإنَّهُم كانوا يقولونَ لكُم إنَّه في الزمان الأخير سيأتي قومٌ طغاة، سالكينَ بحسبِ شهواتِ نفاقهم. هؤلاء هُم المُعتزلونَ بأنفسهم، نَفسانيُّون لا روحَ لهُم.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how they told you that there would be mockers in the last time who would walk according to their own ungodly lusts. 19 These are sensual persons, who cause divisions, not having the Spirit.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Ils vous disaient : A la fin des temps, il y aura des moqueurs qui marchent dans l’impiété selon leurs convoitises.19  Les voilà, les fauteurs de divisions, les êtres charnels dépourvus de l’Esprit.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7697" name="Group 17"/>
          <p:cNvGraphicFramePr>
            <a:graphicFrameLocks noGrp="1"/>
          </p:cNvGraphicFramePr>
          <p:nvPr/>
        </p:nvGraphicFramePr>
        <p:xfrm>
          <a:off x="0" y="76200"/>
          <a:ext cx="9144000" cy="6248400"/>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أنتُم يا أحبَّائي فابنوا أنفسكُم على إيمانكُم الأقدسِ، مُصلِّينَ في الرُّوح القُدُس،</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ولنحفظَ أنفسنا في محبةِ اللهِ، مُنتظرينَ رحمة ربِّنا يسوعَ المسـيح للحياةِ الأبديَّةِ.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you, beloved, building yourselves up on your most holy faith, praying in the Holy Spirit, 21 keep yourselves in the love of God, looking for the mercy of our Lord Jesus Christ unto eternal life.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Mais vous, bien–aimés, édifiez–vous vous–mêmes sur votre très sainte foi, priez par le Saint–Esprit, 21 maintenez–vous dans l’amour de Dieu, en attendant la miséricorde de notre Seigneur Jésus–Christ pour la vie éternelle.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3275" name="Group 43"/>
          <p:cNvGraphicFramePr>
            <a:graphicFrameLocks noGrp="1"/>
          </p:cNvGraphicFramePr>
          <p:nvPr/>
        </p:nvGraphicFramePr>
        <p:xfrm>
          <a:off x="152400" y="76200"/>
          <a:ext cx="8915400" cy="6248400"/>
        </p:xfrm>
        <a:graphic>
          <a:graphicData uri="http://schemas.openxmlformats.org/drawingml/2006/table">
            <a:tbl>
              <a:tblPr/>
              <a:tblGrid>
                <a:gridCol w="41910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وبكِّـتوا البعض عندما يكونون مُدانين، وخلِّصوا البعض، واختطفوهم مِن النَّار، وارحموا البعض بالتَّقوى مُبغضينَ حتَّى الثَّوبَ المُدنَّس مِن الجسدِ.</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on some have compassion, making a distinction; 23 but others save with fear, pulling them out of the fire, hating even the garment defiled by the flesh.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Ayez pitié des uns, de ceux qui doutent : 23  sauvez–les en les arrachant au feu. Ayez pour les autres une pitié mêlée de crainte, haïssant jusqu’à la tunique souillée par la chair.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4286" name="Group 30"/>
          <p:cNvGraphicFramePr>
            <a:graphicFrameLocks noGrp="1"/>
          </p:cNvGraphicFramePr>
          <p:nvPr/>
        </p:nvGraphicFramePr>
        <p:xfrm>
          <a:off x="0" y="0"/>
          <a:ext cx="9144000" cy="644868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والقادرُ أن يحفظكُم غير عاثرينَ، ويُقيمكُم أمام مجده بلا عيب في الابتهاج، الله وحده مُخلِّصنا، بيسوع المسيح ربنا، له المجد والعظمة والعز والسُّلطان، قبل كل الدُّهور والآن وإلى كلِّ الدهور. 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to Him who is able to keep you from stumbling, And to present you faultless Before the presence of His glory with exceeding joy, 25 To God our Savior, Who alone is wise, Be glory and majesty, Dominion and power, Both now and forever. Amen.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 celui qui peut vous préserver de toute chute et vous faire paraître devant sa gloire, irréprochables dans l’allégresse,25  à Dieu seul, notre Sauveur, par Jésus–Christ notre Seigneur, soient gloire, majesté, force et autorité dès avant tous les temps, maintenant et dans tous les siècles ! Amen </a:t>
                      </a:r>
                      <a:r>
                        <a:rPr kumimoji="0" lang="fr-FR"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3"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4"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836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28365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8365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0480" name="Group 64"/>
          <p:cNvGraphicFramePr>
            <a:graphicFrameLocks noGrp="1"/>
          </p:cNvGraphicFramePr>
          <p:nvPr/>
        </p:nvGraphicFramePr>
        <p:xfrm>
          <a:off x="0" y="76200"/>
          <a:ext cx="9144000" cy="6302376"/>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الأطهار( 5 : 19 ـ 29 )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ملاكَ الربِّ فتحَ أبوابَ السِّجن في اللَّيل وأخرجَهُم وقال: " اذهبوا وكلِّموا الشَّعبَ في الهيكل بجميع كلام هذه الحياة ".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5:19-29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But at night an angel of the Lord opened the prison doors and brought them out, and said, 20 Go, stand in the temple and speak to the people all the words of this life.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5:19-29</a:t>
                      </a:r>
                      <a:endParaRPr kumimoji="0" lang="ar-EG"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Mais pendant la nuit un ange du Seigneur ouvrit les portes de la prison ; il les fit sortir et leur dit :20 Allez, tenez–vous dans le temple, et annoncez au peuple toutes les paroles de cette Vie.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2a</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8718" name="Group 14"/>
          <p:cNvGraphicFramePr>
            <a:graphicFrameLocks noGrp="1"/>
          </p:cNvGraphicFramePr>
          <p:nvPr/>
        </p:nvGraphicFramePr>
        <p:xfrm>
          <a:off x="0" y="76200"/>
          <a:ext cx="9144000" cy="59436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بكَّروا ودخلوا الهيكل وجعلوا يُعَلِّمونَ.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And when they heard that, they entered the temple early in the morning and taught.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Après avoir entendu cela, ils entrèrent, dès le matin, dans le temple et se mirent à enseigner.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2712" name="Group 24"/>
          <p:cNvGraphicFramePr>
            <a:graphicFrameLocks noGrp="1"/>
          </p:cNvGraphicFramePr>
          <p:nvPr/>
        </p:nvGraphicFramePr>
        <p:xfrm>
          <a:off x="152400" y="76200"/>
          <a:ext cx="8839200" cy="5943600"/>
        </p:xfrm>
        <a:graphic>
          <a:graphicData uri="http://schemas.openxmlformats.org/drawingml/2006/table">
            <a:tbl>
              <a:tblPr/>
              <a:tblGrid>
                <a:gridCol w="39624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جاء رئيس الكهنة وكل الذينَ معه، واجتمعوا في المجمع مع كلِّ شيوخ بني إسرائيل، فأرسلوا إلى الحبس ليُؤتى بهم.</a:t>
                      </a:r>
                      <a:r>
                        <a:rPr kumimoji="0" lang="ar-SA"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 high priest and those with him came and called the council together, with all the elders of the children of Israel, and sent to the prison to have them brought.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souverain sacrificateur et ceux qui étaient avec lui arrivèrent, convoquèrent le sanhédrin et toute l’assemblée des anciens des enfants d’Israël, et envoyèrent chercher les apôtres à la prison.</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2512" name="Group 48"/>
          <p:cNvGraphicFramePr>
            <a:graphicFrameLocks noGrp="1"/>
          </p:cNvGraphicFramePr>
          <p:nvPr/>
        </p:nvGraphicFramePr>
        <p:xfrm>
          <a:off x="76200" y="76200"/>
          <a:ext cx="9067800" cy="6387720"/>
        </p:xfrm>
        <a:graphic>
          <a:graphicData uri="http://schemas.openxmlformats.org/drawingml/2006/table">
            <a:tbl>
              <a:tblPr/>
              <a:tblGrid>
                <a:gridCol w="41148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الخُدَّام لمَّا جاءوا لم يَجدوهُم في السِّجن، فرجعوا وأخبروهم قائلين: " إنَّنا وجدنا الحبس مُغلقاً بكُلِّ حرصٍ، والحُرَّاس واقفينَ على الأبواب، ولكن لمَّا فتحنا لم نجد أحداً في الدَّاخل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But when the officers came and did not find them in the prison, they returned and reported, 23 saying, Indeed we found the prison shut securely, and the guards standing outside before the doors; but when we opened them, we found no one inside!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Les gardes, à leur arrivée, ne les trouvèrent pas dans la prison. Ils s’en retournèrent et firent leur rapport en disant : 23 Nous avons trouvé la prison soigneusement fermée, et les gardiens à leur poste devant les portes, mais après avoir ouvert, nous n’avons trouvé personne à l’intérieur.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3535" name="Group 47"/>
          <p:cNvGraphicFramePr>
            <a:graphicFrameLocks noGrp="1"/>
          </p:cNvGraphicFramePr>
          <p:nvPr/>
        </p:nvGraphicFramePr>
        <p:xfrm>
          <a:off x="0" y="0"/>
          <a:ext cx="9144000" cy="632460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 الكاهنُ وقائد جندِ الهيكل ورؤساءُ الكهَّنة هذه الأقوال، ارتابوا من جهتهم قائلين: ما عسى أن يكون هذا ؟ ثم جاء واحدٌ واخبرهم قائلاً:</a:t>
                      </a:r>
                      <a:endParaRPr kumimoji="0" lang="en-US" sz="32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when the high priest, the captain of the temple, and the chief priests heard these things, they wondered what the outcome would be. 25 So one came and told them, saying,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Lorsqu’ils eurent entendu ces paroles, le commandant du temple et les principaux sacrificateurs, perplexes à leur sujet, se demandaient ce qu’il adviendrait de cette affaire. 25 Quelqu’un vint leur annoncer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29745" name="Group 17"/>
          <p:cNvGraphicFramePr>
            <a:graphicFrameLocks noGrp="1"/>
          </p:cNvGraphicFramePr>
          <p:nvPr/>
        </p:nvGraphicFramePr>
        <p:xfrm>
          <a:off x="0" y="152400"/>
          <a:ext cx="9144000" cy="620268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هوذا الرجالُ الذين وضعتموهم في السجن هم في الهيكلِ واقفين يُعلمون الشعب!".</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حينئذ مضى قائدُ الجند مع الخُدَّام، فأحضرهُم بغير عنفٍ،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Look, the men whom you put in prison are standing in the temple and teaching the people! 26 Then the captain went with the officers and brought them without violence,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Voici : les hommes que vous avez jetés en prison se tiennent dans le temple et enseignent le peuple. 26  Alors le commandant et les gardes partirent et les amenèrent sans violence,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5574" name="Group 38"/>
          <p:cNvGraphicFramePr>
            <a:graphicFrameLocks noGrp="1"/>
          </p:cNvGraphicFramePr>
          <p:nvPr/>
        </p:nvGraphicFramePr>
        <p:xfrm>
          <a:off x="0" y="76200"/>
          <a:ext cx="9144000" cy="61722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لأنَّهم كانوا يخافون الشَّعب لئلاَّ يرجموهم. فلمَّا أحضروهم، أوقفوهم في المجمع. فسألهم رئيسُ الكهنة قائلاً: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they feared the people, lest they should be stoned. 27 And when they had brought them, they set them before the council. And the high priest asked them, 28 saying,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ils avaient peur d’être lapidés par le peuple. 27  Après les avoir amenés, ils les firent comparaître devant le sanhédrin. Le souverain sacrificateur les interrogea en ces termes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25325" name="Group 45"/>
          <p:cNvGraphicFramePr>
            <a:graphicFrameLocks noGrp="1"/>
          </p:cNvGraphicFramePr>
          <p:nvPr/>
        </p:nvGraphicFramePr>
        <p:xfrm>
          <a:off x="76200" y="76200"/>
          <a:ext cx="9067800" cy="677088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أمَا أوصيناكُم وصيَّةً أن لا تُعلِّموا بهذا الاسم ؟ وها أنتم قد ملأتم أورشليم بتعليمكم، وتريدونَ أن تجلبوا علينا دم هذا الإنسان ". فأجاب بطرس والرُّسلُ وقالوا: " ينبغي أن يُطاعَ الله أكثرَ مِن النَّاس".</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Did we not strictly command you not to teach in this name? And look, you have filled Jerusalem with your doctrine, and intend to bring this Man's blood on us! 29 But Peter and the other apostles answered and said: We ought to obey God rather than men.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Nous vous avions formellement défendu d’enseigner en ce nom–là. Et voici que vous avez rempli Jérusalem de votre enseignement, et que vous voudriez faire retomber sur nous le sang de cet homme ! 29 Pierre répondit ainsi que les apôtres : Il faut obéir à Dieu plutôt qu’aux hommes.</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3" name="Picture 2"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4"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9376" name="Group 48"/>
          <p:cNvGraphicFramePr>
            <a:graphicFrameLocks noGrp="1"/>
          </p:cNvGraphicFramePr>
          <p:nvPr/>
        </p:nvGraphicFramePr>
        <p:xfrm>
          <a:off x="76200" y="76200"/>
          <a:ext cx="9067800" cy="6363336"/>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SA" sz="3600" b="0" i="0" u="sng" strike="noStrike" cap="none" normalizeH="0" baseline="0" dirty="0">
                          <a:ln>
                            <a:noFill/>
                          </a:ln>
                          <a:solidFill>
                            <a:srgbClr val="FF9900"/>
                          </a:solidFill>
                          <a:effectLst/>
                          <a:latin typeface="Arial" charset="0"/>
                          <a:cs typeface="Arial" charset="0"/>
                        </a:rPr>
                        <a:t> ( 103 : 16 ، 10 )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تَشْبَعُ جميعُ شجر الحقل. وأرزُ لُبنانَ الذي غرستهُ. الذي يُرسلُ العيونَ في الأوديةِ. وفي وسطِ الجبال تعبُرُ المياهُ.</a:t>
                      </a:r>
                      <a:r>
                        <a:rPr kumimoji="0" lang="ar-SA"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tx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Psalms 104:16,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 trees of the Lord are full of sap, The cedars of Lebanon which He planted.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He sends the springs into the valleys, They flow among the hills.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00"/>
                          </a:solidFill>
                          <a:effectLst/>
                          <a:latin typeface="Arial" charset="0"/>
                          <a:cs typeface="Arial" charset="0"/>
                        </a:rPr>
                        <a:t>Psaumes 104:16,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16 Les arbres de l’Éternel se rassasient, Les cèdres du Liban, qu’il a plantés.</a:t>
                      </a:r>
                      <a:r>
                        <a:rPr kumimoji="0" lang="fr-FR" sz="32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0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 Il conduit les sources dans des torrents Qui coulent entre les montagnes.</a:t>
                      </a:r>
                      <a:r>
                        <a:rPr kumimoji="0" lang="en-US"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2pg</a:t>
            </a:r>
          </a:p>
        </p:txBody>
      </p:sp>
      <p:sp>
        <p:nvSpPr>
          <p:cNvPr id="4" name="Text Box 29">
            <a:hlinkClick r:id="" action="ppaction://macro?name=LetThemExaltHimForBishop"/>
          </p:cNvPr>
          <p:cNvSpPr txBox="1">
            <a:spLocks noChangeArrowheads="1"/>
          </p:cNvSpPr>
          <p:nvPr/>
        </p:nvSpPr>
        <p:spPr bwMode="auto">
          <a:xfrm>
            <a:off x="7010400" y="55626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7640" name="Group 56"/>
          <p:cNvGraphicFramePr>
            <a:graphicFrameLocks noGrp="1"/>
          </p:cNvGraphicFramePr>
          <p:nvPr/>
        </p:nvGraphicFramePr>
        <p:xfrm>
          <a:off x="0" y="0"/>
          <a:ext cx="9144000" cy="6848856"/>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a:t>
                      </a:r>
                      <a:r>
                        <a:rPr kumimoji="0" lang="ar-SA" sz="3600" b="0" i="0" u="sng" strike="noStrike" cap="none" normalizeH="0" baseline="0">
                          <a:ln>
                            <a:noFill/>
                          </a:ln>
                          <a:solidFill>
                            <a:srgbClr val="FF9900"/>
                          </a:solidFill>
                          <a:effectLst/>
                          <a:latin typeface="Arial" charset="0"/>
                          <a:cs typeface="Arial" charset="0"/>
                        </a:rPr>
                        <a:t> ( 13: 1 ـ 9 )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خرجَ يسوعُ من البيتِ وجلس عند عبر البحر، فاجتمعَ إليه جموعٌ كثيرةٌ، حتَّى إنَّهُ صعد إلى السَّفينة وجلس. والجمعُ كلُّهُ وقفَ على الشَّاطئ.</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On the same day Jesus went out of the house and sat by the sea. 2 And great multitudes were gathered together to Him, so that He got into a boat and sat; and the whole multitude stood on the shore.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Matthieu13:1-9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 jour–là, Jésus sortit de la maison et s’assit au bord de la mer. 2 De si grandes foules s’assemblèrent auprès de lui qu’il monta s’asseoir dans une barque. Toute la foule se tenait sur le rivage.</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2g</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8672" name="Group 64"/>
          <p:cNvGraphicFramePr>
            <a:graphicFrameLocks noGrp="1"/>
          </p:cNvGraphicFramePr>
          <p:nvPr/>
        </p:nvGraphicFramePr>
        <p:xfrm>
          <a:off x="152400" y="152400"/>
          <a:ext cx="8915400" cy="6019800"/>
        </p:xfrm>
        <a:graphic>
          <a:graphicData uri="http://schemas.openxmlformats.org/drawingml/2006/table">
            <a:tbl>
              <a:tblPr/>
              <a:tblGrid>
                <a:gridCol w="44196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فكلَّمهم كثيراً بأمثالٍ قائلاً: " هوذا الزَّارعُ قد خرجَ ليزرعَ، وفيما هو يَزرعُ سقطَ بعضٌ على الطريق، فجاءتِ الطُّيورُ وأكلته.</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He spoke many things to them in parables, saying: Behold, a sower went out to sow. 4 And as he sowed, some seed fell by the wayside; and the birds came and devoured them.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leur parla longuement en paraboles ; il disait :4  Le semeur sortit pour semer. Comme il semait, quelques (grains) tombèrent le long du chemin ; les oiseaux vinrent et les mangèrent.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43733" name="Group 21"/>
          <p:cNvGraphicFramePr>
            <a:graphicFrameLocks noGrp="1"/>
          </p:cNvGraphicFramePr>
          <p:nvPr/>
        </p:nvGraphicFramePr>
        <p:xfrm>
          <a:off x="152400" y="0"/>
          <a:ext cx="8915400" cy="6248400"/>
        </p:xfrm>
        <a:graphic>
          <a:graphicData uri="http://schemas.openxmlformats.org/drawingml/2006/table">
            <a:tbl>
              <a:tblPr/>
              <a:tblGrid>
                <a:gridCol w="44958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وسقطَ آخرُ على الأماكن المحجرة، حيثُ لم يكن لها عمق أرض، فنبتَ حالاً إذ لم يكن لهُ عمقُ أرضٍ. ولكن لمَّا أشرقت الشَّمسُ احترقَ، وإذ لم يكن لهُ أصلٌ جفَّ.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when the sun was up they were scorched, and because they had no root they withered away. 5 Some fell on stony places, where they did not have much earth; and they immediately sprang up because they had no depth of earth.</a:t>
                      </a:r>
                    </a:p>
                  </a:txBody>
                  <a:tcPr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D’autres tombèrent dans les endroits pierreux, où ils n’avaient pas beaucoup de terre : ils levèrent aussitôt, parce qu’ils ne trouvèrent pas une terre profonde ; 6  mais, quand le soleil se leva, ils furent brûlés et séchèrent faute de racines.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3788" name="Group 60"/>
          <p:cNvGraphicFramePr>
            <a:graphicFrameLocks noGrp="1"/>
          </p:cNvGraphicFramePr>
          <p:nvPr/>
        </p:nvGraphicFramePr>
        <p:xfrm>
          <a:off x="152400" y="152400"/>
          <a:ext cx="8915400" cy="6478272"/>
        </p:xfrm>
        <a:graphic>
          <a:graphicData uri="http://schemas.openxmlformats.org/drawingml/2006/table">
            <a:tbl>
              <a:tblPr/>
              <a:tblGrid>
                <a:gridCol w="41910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143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وسقطَ آخر على الشَّوك، فطلعَ الشَّوكُ وخنقهُ. وسقط آخرُ على الأرض الجيِّدة فأعطى ثمراً، بعضٌ مئةً وآخرُ ستِّينَ وآخرُ ثلاثينَ. مَن لهُ أذنان للسَّمعِ، فليسمع ".</a:t>
                      </a: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some fell among thorns, and the thorns sprang up and choked them. 8 But others fell on good ground and yielded a crop: some a hundredfold, some sixty, some thirty. 9 He who has ears to hear, let him hear!.</a:t>
                      </a:r>
                      <a:r>
                        <a:rPr kumimoji="0" lang="en-US" sz="36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D’autres tombèrent parmi les épines : les épines montèrent et les étouffèrent. 8 D’autres tombèrent dans la bonne terre : ils donnèrent du fruit, un (grain) cent, un autre soixante, un autre trente.9  Que celui qui a des oreilles entende.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1" name="Text Box 3"/>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3"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4"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804" name="Group 12"/>
          <p:cNvGraphicFramePr>
            <a:graphicFrameLocks noGrp="1"/>
          </p:cNvGraphicFramePr>
          <p:nvPr/>
        </p:nvGraphicFramePr>
        <p:xfrm>
          <a:off x="539750" y="533400"/>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30384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a:ln>
                            <a:noFill/>
                          </a:ln>
                          <a:solidFill>
                            <a:srgbClr val="FF9900"/>
                          </a:solidFill>
                          <a:effectLst/>
                          <a:latin typeface="Arial" charset="0"/>
                          <a:cs typeface="Arial" charset="0"/>
                        </a:rPr>
                        <a:t>Third Sunday of The Month of </a:t>
                      </a:r>
                      <a:r>
                        <a:rPr kumimoji="0" lang="en-US" sz="4000" b="0" i="0" u="none" strike="noStrike" cap="none" normalizeH="0" baseline="0" dirty="0" err="1">
                          <a:ln>
                            <a:noFill/>
                          </a:ln>
                          <a:solidFill>
                            <a:srgbClr val="FF9900"/>
                          </a:solidFill>
                          <a:effectLst/>
                          <a:latin typeface="Arial" charset="0"/>
                          <a:cs typeface="Arial" charset="0"/>
                        </a:rPr>
                        <a:t>Hatour</a:t>
                      </a:r>
                      <a:endParaRPr kumimoji="0" lang="en-US" sz="4000" b="0"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a:ln>
                            <a:noFill/>
                          </a:ln>
                          <a:solidFill>
                            <a:srgbClr val="FF9900"/>
                          </a:solidFill>
                          <a:effectLst/>
                          <a:latin typeface="Arial" charset="0"/>
                          <a:cs typeface="Arial" charset="0"/>
                        </a:rPr>
                        <a:t>الأحد ا</a:t>
                      </a:r>
                      <a:r>
                        <a:rPr kumimoji="0" lang="ar-EG" sz="4000" b="1" i="0" u="none" strike="noStrike" cap="none" normalizeH="0" baseline="0" dirty="0">
                          <a:ln>
                            <a:noFill/>
                          </a:ln>
                          <a:solidFill>
                            <a:srgbClr val="FF9900"/>
                          </a:solidFill>
                          <a:effectLst/>
                          <a:latin typeface="Arial" charset="0"/>
                          <a:cs typeface="Arial" charset="0"/>
                        </a:rPr>
                        <a:t>لثالث </a:t>
                      </a:r>
                      <a:r>
                        <a:rPr kumimoji="0" lang="ar-KW" sz="4000" b="1" i="0" u="none" strike="noStrike" cap="none" normalizeH="0" baseline="0" dirty="0">
                          <a:ln>
                            <a:noFill/>
                          </a:ln>
                          <a:solidFill>
                            <a:srgbClr val="FF9900"/>
                          </a:solidFill>
                          <a:effectLst/>
                          <a:latin typeface="Arial" charset="0"/>
                          <a:cs typeface="Arial" charset="0"/>
                        </a:rPr>
                        <a:t>من</a:t>
                      </a:r>
                      <a:r>
                        <a:rPr kumimoji="0" lang="ar-EG" sz="4000" b="1" i="0" u="none" strike="noStrike" cap="none" normalizeH="0" baseline="0" dirty="0">
                          <a:ln>
                            <a:noFill/>
                          </a:ln>
                          <a:solidFill>
                            <a:srgbClr val="FF9900"/>
                          </a:solidFill>
                          <a:effectLst/>
                          <a:latin typeface="Arial" charset="0"/>
                          <a:cs typeface="Arial" charset="0"/>
                        </a:rPr>
                        <a:t> </a:t>
                      </a:r>
                      <a:r>
                        <a:rPr kumimoji="0" lang="ar-KW" sz="4000" b="1" i="0" u="none" strike="noStrike" cap="none" normalizeH="0" baseline="0" dirty="0">
                          <a:ln>
                            <a:noFill/>
                          </a:ln>
                          <a:solidFill>
                            <a:srgbClr val="FF9900"/>
                          </a:solidFill>
                          <a:effectLst/>
                          <a:latin typeface="Arial" charset="0"/>
                          <a:cs typeface="Arial" charset="0"/>
                        </a:rPr>
                        <a:t>شهر </a:t>
                      </a:r>
                      <a:r>
                        <a:rPr kumimoji="0" lang="ar-EG" sz="4000" b="1" i="0" u="none" strike="noStrike" cap="none" normalizeH="0" baseline="0" dirty="0">
                          <a:ln>
                            <a:noFill/>
                          </a:ln>
                          <a:solidFill>
                            <a:srgbClr val="FF9900"/>
                          </a:solidFill>
                          <a:effectLst/>
                          <a:latin typeface="Arial" charset="0"/>
                          <a:cs typeface="Arial" charset="0"/>
                        </a:rPr>
                        <a:t>هاتور</a:t>
                      </a:r>
                      <a:endParaRPr kumimoji="0" lang="en-CA" sz="4000" b="1"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a:ln>
                            <a:noFill/>
                          </a:ln>
                          <a:solidFill>
                            <a:srgbClr val="FF9900"/>
                          </a:solidFill>
                          <a:effectLst/>
                          <a:latin typeface="Arial" charset="0"/>
                          <a:cs typeface="Arial" charset="0"/>
                        </a:rPr>
                        <a:t> </a:t>
                      </a:r>
                      <a:endParaRPr kumimoji="0" lang="en-CA" sz="4000" b="1"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a:ln>
                            <a:noFill/>
                          </a:ln>
                          <a:solidFill>
                            <a:srgbClr val="FF9900"/>
                          </a:solidFill>
                          <a:effectLst/>
                          <a:latin typeface="Arial" charset="0"/>
                          <a:cs typeface="Arial" charset="0"/>
                        </a:rPr>
                        <a:t>Troisième dimanche du mois de </a:t>
                      </a:r>
                      <a:r>
                        <a:rPr kumimoji="0" lang="en-US" sz="4000" b="0" i="0" u="none" strike="noStrike" cap="none" normalizeH="0" baseline="0" dirty="0" err="1">
                          <a:ln>
                            <a:noFill/>
                          </a:ln>
                          <a:solidFill>
                            <a:srgbClr val="FF9900"/>
                          </a:solidFill>
                          <a:effectLst/>
                          <a:latin typeface="Arial" charset="0"/>
                          <a:cs typeface="Arial" charset="0"/>
                        </a:rPr>
                        <a:t>Hatour</a:t>
                      </a:r>
                      <a:endParaRPr kumimoji="0" lang="fr-CA" sz="4000" b="0" i="0" u="none" strike="noStrike" cap="none" normalizeH="0" baseline="0" dirty="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en-CA" sz="4400" u="sng">
                <a:solidFill>
                  <a:srgbClr val="FF9933"/>
                </a:solidFill>
              </a:rPr>
              <a:t>Psaume et Evangile du soir</a:t>
            </a:r>
          </a:p>
        </p:txBody>
      </p:sp>
      <p:pic>
        <p:nvPicPr>
          <p:cNvPr id="29081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61" name="Group 61"/>
          <p:cNvGraphicFramePr>
            <a:graphicFrameLocks noGrp="1"/>
          </p:cNvGraphicFramePr>
          <p:nvPr/>
        </p:nvGraphicFramePr>
        <p:xfrm>
          <a:off x="76200" y="76200"/>
          <a:ext cx="9067800" cy="6441696"/>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 العشية</a:t>
                      </a:r>
                      <a:r>
                        <a:rPr kumimoji="0" lang="ar-SA" sz="3200" b="0" i="0" u="sng" strike="noStrike" cap="none" normalizeH="0" baseline="0" dirty="0">
                          <a:ln>
                            <a:noFill/>
                          </a:ln>
                          <a:solidFill>
                            <a:srgbClr val="FF9900"/>
                          </a:solidFill>
                          <a:effectLst/>
                          <a:latin typeface="Arial" charset="0"/>
                          <a:cs typeface="Arial" charset="0"/>
                        </a:rPr>
                        <a:t> ( 86 : 2 ، 3 ، 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خلص عبدك يا إلهى، المتكل عليك، إرحمنى يارب فإنى صرخت إليك النهار كله، فرّح نفس عبدك.   هليلويا</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Psalms 86:2-4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You are my God; Save Your servant who trusts in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Be merciful to me, O Lord, For I cry to You all day long.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Rejoice the soul of Your servant.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00"/>
                          </a:solidFill>
                          <a:effectLst/>
                          <a:latin typeface="Arial" charset="0"/>
                          <a:cs typeface="Arial" charset="0"/>
                        </a:rPr>
                        <a:t>Psaumes 86:2-4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Toi, mon Dieu, sauve ton serviteur qui se confie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en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a:t>
                      </a:r>
                      <a:r>
                        <a:rPr kumimoji="0" lang="fr-FR" sz="2800" b="0" i="0" u="none" strike="noStrike" cap="none" normalizeH="0" baseline="0" dirty="0" err="1">
                          <a:ln>
                            <a:noFill/>
                          </a:ln>
                          <a:solidFill>
                            <a:schemeClr val="bg1"/>
                          </a:solidFill>
                          <a:effectLst/>
                          <a:latin typeface="Arial" charset="0"/>
                          <a:cs typeface="Arial" charset="0"/>
                        </a:rPr>
                        <a:t>Fais–moi</a:t>
                      </a:r>
                      <a:r>
                        <a:rPr kumimoji="0" lang="fr-FR" sz="2800" b="0" i="0" u="none" strike="noStrike" cap="none" normalizeH="0" baseline="0" dirty="0">
                          <a:ln>
                            <a:noFill/>
                          </a:ln>
                          <a:solidFill>
                            <a:schemeClr val="bg1"/>
                          </a:solidFill>
                          <a:effectLst/>
                          <a:latin typeface="Arial" charset="0"/>
                          <a:cs typeface="Arial" charset="0"/>
                        </a:rPr>
                        <a:t> grâce, Seigneur ! Car je crie à toi tout le jour.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Réjouis l’âme de ton serviteur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r>
                        <a:rPr kumimoji="0" lang="fr-FR"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3pv</a:t>
            </a:r>
          </a:p>
        </p:txBody>
      </p:sp>
      <p:sp>
        <p:nvSpPr>
          <p:cNvPr id="4" name="Text Box 29">
            <a:hlinkClick r:id="" action="ppaction://macro?name=LetThemExaltHimForBishop"/>
          </p:cNvPr>
          <p:cNvSpPr txBox="1">
            <a:spLocks noChangeArrowheads="1"/>
          </p:cNvSpPr>
          <p:nvPr/>
        </p:nvSpPr>
        <p:spPr bwMode="auto">
          <a:xfrm>
            <a:off x="7336465" y="63432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507" name="Group 59"/>
          <p:cNvGraphicFramePr>
            <a:graphicFrameLocks noGrp="1"/>
          </p:cNvGraphicFramePr>
          <p:nvPr/>
        </p:nvGraphicFramePr>
        <p:xfrm>
          <a:off x="76200" y="76200"/>
          <a:ext cx="9067800" cy="6257925"/>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a:t>
                      </a:r>
                      <a:r>
                        <a:rPr kumimoji="0" lang="ar-SA" sz="3600" b="0" i="0" u="sng" strike="noStrike" cap="none" normalizeH="0" baseline="0">
                          <a:ln>
                            <a:noFill/>
                          </a:ln>
                          <a:solidFill>
                            <a:srgbClr val="FF9900"/>
                          </a:solidFill>
                          <a:effectLst/>
                          <a:latin typeface="Arial" charset="0"/>
                          <a:cs typeface="Arial" charset="0"/>
                        </a:rPr>
                        <a:t> </a:t>
                      </a:r>
                      <a:r>
                        <a:rPr kumimoji="0" lang="en-CA" sz="3600" b="0" i="0" u="sng" strike="noStrike" cap="none" normalizeH="0" baseline="0">
                          <a:ln>
                            <a:noFill/>
                          </a:ln>
                          <a:solidFill>
                            <a:srgbClr val="FF9900"/>
                          </a:solidFill>
                          <a:effectLst/>
                          <a:latin typeface="Arial" charset="0"/>
                          <a:cs typeface="Arial" charset="0"/>
                        </a:rPr>
                        <a:t>(</a:t>
                      </a:r>
                      <a:r>
                        <a:rPr kumimoji="0" lang="en-US" sz="3600" b="0" i="0" u="sng" strike="noStrike" cap="none" normalizeH="0" baseline="0">
                          <a:ln>
                            <a:noFill/>
                          </a:ln>
                          <a:solidFill>
                            <a:srgbClr val="FF9900"/>
                          </a:solidFill>
                          <a:effectLst/>
                          <a:latin typeface="Arial" charset="0"/>
                          <a:cs typeface="Arial" charset="0"/>
                        </a:rPr>
                        <a:t>11:25-30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الوقت اجاب يسوع وقال احمدك ايها الاب رب السماء والارض لانك اخفيت هذه عن الحكماء و الفهماء واعلنتها للاطفال.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291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Matthew 11:25-30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At that time Jesus answered and said, I thank You, Father, Lord of heaven and earth, that You have hidden these things from the wise and prudent and have revealed them to babes.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00"/>
                          </a:solidFill>
                          <a:effectLst/>
                          <a:latin typeface="Arial" charset="0"/>
                          <a:cs typeface="Arial" charset="0"/>
                        </a:rPr>
                        <a:t>Matthieu 11:25-30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En ce temps–là, Jésus prit la parole et dit : Je te loue, Père, Seigneur du ciel et de la terre, de ce que tu as caché ces choses aux sages et aux intelligents et de ce que tu les as révélées aux enfants.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3v</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791" name="Group 15"/>
          <p:cNvGraphicFramePr>
            <a:graphicFrameLocks noGrp="1"/>
          </p:cNvGraphicFramePr>
          <p:nvPr/>
        </p:nvGraphicFramePr>
        <p:xfrm>
          <a:off x="76200" y="76200"/>
          <a:ext cx="9067800" cy="6477000"/>
        </p:xfrm>
        <a:graphic>
          <a:graphicData uri="http://schemas.openxmlformats.org/drawingml/2006/table">
            <a:tbl>
              <a:tblPr/>
              <a:tblGrid>
                <a:gridCol w="41148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 ايها الاب لان هكذا صارت المسرة امامك. كل شيء قد دفع الي من ابي وليس احد يعرف الابن الا الاب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Even so, Father, for so it seemed good in Your sight. 27 All things have been delivered to Me by My Father, and no one knows the Son except the Father.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Oui, Père, je te loue de ce que tel a été ton bienveillant dessein. 27 Tout m’a été remis par mon Père, et personne ne connaît le Fils, si ce n’est le Père, personne non plus ne connaît le Père,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511" name="Group 39"/>
          <p:cNvGraphicFramePr>
            <a:graphicFrameLocks noGrp="1"/>
          </p:cNvGraphicFramePr>
          <p:nvPr/>
        </p:nvGraphicFramePr>
        <p:xfrm>
          <a:off x="152400" y="152400"/>
          <a:ext cx="8915400" cy="6248400"/>
        </p:xfrm>
        <a:graphic>
          <a:graphicData uri="http://schemas.openxmlformats.org/drawingml/2006/table">
            <a:tbl>
              <a:tblPr/>
              <a:tblGrid>
                <a:gridCol w="4953000">
                  <a:extLst>
                    <a:ext uri="{9D8B030D-6E8A-4147-A177-3AD203B41FA5}">
                      <a16:colId xmlns:a16="http://schemas.microsoft.com/office/drawing/2014/main" val="20000"/>
                    </a:ext>
                  </a:extLst>
                </a:gridCol>
                <a:gridCol w="3962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احد يعرف الاب الا الابن ومن اراد الابن ان يعلن له. تعالوا الي يا جميع المتعبين والثقيلي الاحمال وانا اريحكم.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Nor does anyone know the Father except the Son, and the one to whom the Son wills to reveal Him. 28 Come to Me, all you who labor and are heavy laden, and I will give you rest.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ce n’est le Fils et celui à qui le Fils veut le révéler. 28 Venez à moi, vous tous qui êtes fatigués et chargés, et je vous donnerai du repos.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604" name="Group 36"/>
          <p:cNvGraphicFramePr>
            <a:graphicFrameLocks noGrp="1"/>
          </p:cNvGraphicFramePr>
          <p:nvPr/>
        </p:nvGraphicFramePr>
        <p:xfrm>
          <a:off x="0" y="152400"/>
          <a:ext cx="9067800" cy="5537328"/>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احملوا نيري عليكم وتعلموا مني لاني وديع ومتواضع القلب فتجدوا راحة لنفوسكم. لان نيري هين وحملي خفيف.</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810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Take My yoke upon you and learn from Me, for I am gentle and lowly in heart, and you will find rest for your souls. 30 For My yoke is easy and My burden is light.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Prenez mon joug sur vous et recevez mes instructions, car je suis doux et humble de coeur, et vous trouverez du repos pour vos âmes. 30 Car mon joug est aisé, et mon fardeau léger.</a:t>
                      </a:r>
                      <a:r>
                        <a:rPr kumimoji="0" lang="fr-CA" sz="26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backToIncense"/>
          </p:cNvPr>
          <p:cNvSpPr txBox="1">
            <a:spLocks noChangeArrowheads="1"/>
          </p:cNvSpPr>
          <p:nvPr/>
        </p:nvSpPr>
        <p:spPr bwMode="auto">
          <a:xfrm>
            <a:off x="6324600" y="61976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642" name="Group 26"/>
          <p:cNvGraphicFramePr>
            <a:graphicFrameLocks noGrp="1"/>
          </p:cNvGraphicFramePr>
          <p:nvPr/>
        </p:nvGraphicFramePr>
        <p:xfrm>
          <a:off x="76200" y="76200"/>
          <a:ext cx="8915400" cy="6553200"/>
        </p:xfrm>
        <a:graphic>
          <a:graphicData uri="http://schemas.openxmlformats.org/drawingml/2006/table">
            <a:tbl>
              <a:tblPr/>
              <a:tblGrid>
                <a:gridCol w="41148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باكر</a:t>
                      </a:r>
                      <a:r>
                        <a:rPr kumimoji="0" lang="ar-SA" sz="3600" b="0" i="0" u="sng" strike="noStrike" cap="none" normalizeH="0" baseline="0" dirty="0">
                          <a:ln>
                            <a:noFill/>
                          </a:ln>
                          <a:solidFill>
                            <a:srgbClr val="FF9900"/>
                          </a:solidFill>
                          <a:effectLst/>
                          <a:latin typeface="Arial" charset="0"/>
                          <a:cs typeface="Arial" charset="0"/>
                        </a:rPr>
                        <a:t>( 113 :  3 ، 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مشرق الشمس الى مغربها اسم الرب مسبح. الرب عال فوق كل الامم فوق السماوات مجده.</a:t>
                      </a:r>
                      <a:r>
                        <a:rPr kumimoji="0" lang="ar-SA" sz="2800" b="1" i="0" u="none" strike="noStrike" cap="none" normalizeH="0" baseline="0" dirty="0">
                          <a:ln>
                            <a:noFill/>
                          </a:ln>
                          <a:solidFill>
                            <a:schemeClr val="tx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هلليلويا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Psalms 113:3-4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From the rising of the sun to its going down The Lord's name is to be praised.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is high above all nations, His glory above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00"/>
                          </a:solidFill>
                          <a:effectLst/>
                          <a:latin typeface="Arial" charset="0"/>
                          <a:cs typeface="Arial" charset="0"/>
                        </a:rPr>
                        <a:t>Psaumes</a:t>
                      </a:r>
                      <a:r>
                        <a:rPr kumimoji="0" lang="en-US" sz="2800" b="0" i="0" u="sng" strike="noStrike" cap="none" normalizeH="0" baseline="0" dirty="0">
                          <a:ln>
                            <a:noFill/>
                          </a:ln>
                          <a:solidFill>
                            <a:srgbClr val="FF9900"/>
                          </a:solidFill>
                          <a:effectLst/>
                          <a:latin typeface="Arial" charset="0"/>
                          <a:cs typeface="Arial" charset="0"/>
                        </a:rPr>
                        <a:t> 113:3-4</a:t>
                      </a:r>
                      <a:endParaRPr kumimoji="0" lang="ar-EG" sz="2800" b="0" i="0" u="sng" strike="noStrike" cap="none" normalizeH="0" baseline="0" dirty="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Du lever du soleil jusqu’à son couchant, Que le nom de l’Éternel soit loué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0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L’Éternel est élevé au–dessus de toutes les nations, Sa gloire est au–dessus des cieux.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3pm</a:t>
            </a:r>
          </a:p>
        </p:txBody>
      </p:sp>
      <p:sp>
        <p:nvSpPr>
          <p:cNvPr id="4" name="Text Box 29">
            <a:hlinkClick r:id="" action="ppaction://macro?name=LetThemExaltHimForBishop"/>
          </p:cNvPr>
          <p:cNvSpPr txBox="1">
            <a:spLocks noChangeArrowheads="1"/>
          </p:cNvSpPr>
          <p:nvPr/>
        </p:nvSpPr>
        <p:spPr bwMode="auto">
          <a:xfrm>
            <a:off x="7336465" y="63432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713" name="Group 49"/>
          <p:cNvGraphicFramePr>
            <a:graphicFrameLocks noGrp="1"/>
          </p:cNvGraphicFramePr>
          <p:nvPr/>
        </p:nvGraphicFramePr>
        <p:xfrm>
          <a:off x="152400" y="76200"/>
          <a:ext cx="8991600" cy="6553200"/>
        </p:xfrm>
        <a:graphic>
          <a:graphicData uri="http://schemas.openxmlformats.org/drawingml/2006/table">
            <a:tbl>
              <a:tblPr/>
              <a:tblGrid>
                <a:gridCol w="45720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00"/>
                          </a:solidFill>
                          <a:effectLst/>
                          <a:latin typeface="Arial" charset="0"/>
                          <a:cs typeface="Arial" charset="0"/>
                        </a:rPr>
                        <a:t>لوقا (</a:t>
                      </a:r>
                      <a:r>
                        <a:rPr kumimoji="0" lang="ar-SA" sz="4000" b="0" i="0" u="sng" strike="noStrike" cap="none" normalizeH="0" baseline="0">
                          <a:ln>
                            <a:noFill/>
                          </a:ln>
                          <a:solidFill>
                            <a:srgbClr val="FF9900"/>
                          </a:solidFill>
                          <a:effectLst/>
                          <a:latin typeface="Arial" charset="0"/>
                          <a:cs typeface="Arial" charset="0"/>
                        </a:rPr>
                        <a:t> </a:t>
                      </a:r>
                      <a:r>
                        <a:rPr kumimoji="0" lang="en-US" sz="4000" b="0" i="0" u="sng" strike="noStrike" cap="none" normalizeH="0" baseline="0">
                          <a:ln>
                            <a:noFill/>
                          </a:ln>
                          <a:solidFill>
                            <a:srgbClr val="FF9900"/>
                          </a:solidFill>
                          <a:effectLst/>
                          <a:latin typeface="Arial" charset="0"/>
                          <a:cs typeface="Arial" charset="0"/>
                        </a:rPr>
                        <a:t>24:1-12</a:t>
                      </a:r>
                      <a:r>
                        <a:rPr kumimoji="0" lang="ar-EG" sz="4000" b="0" i="0" u="sng" strike="noStrike" cap="none" normalizeH="0" baseline="0">
                          <a:ln>
                            <a:noFill/>
                          </a:ln>
                          <a:solidFill>
                            <a:srgbClr val="FF9900"/>
                          </a:solidFill>
                          <a:effectLst/>
                          <a:latin typeface="Arial" charset="0"/>
                          <a:cs typeface="Arial" charset="0"/>
                        </a:rPr>
                        <a:t>)</a:t>
                      </a:r>
                      <a:r>
                        <a:rPr kumimoji="0" lang="ar-SA" sz="4000" b="0" i="0" u="sng" strike="noStrike" cap="none" normalizeH="0" baseline="0">
                          <a:ln>
                            <a:noFill/>
                          </a:ln>
                          <a:solidFill>
                            <a:srgbClr val="FF9900"/>
                          </a:solidFill>
                          <a:effectLst/>
                          <a:latin typeface="Arial" charset="0"/>
                          <a:cs typeface="Arial" charset="0"/>
                        </a:rPr>
                        <a:t> </a:t>
                      </a:r>
                      <a:endParaRPr kumimoji="0" lang="en-US" sz="40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في اول الاسبوع اول الفجر اتين الى القبر حاملات الحنوط الذي اعددنه ومعهن اناس. فوجدن الحجر مدحرجا عن القبر.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Luke 24:1-12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on the first day of the week, very early in the morning, they, and certain other women with them, came to the tomb bringing the spices which they had prepared. 2 But they found the stone rolled away from the tomb.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Luc 24:1-12</a:t>
                      </a:r>
                      <a:endParaRPr kumimoji="0" lang="ar-EG" sz="32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Le premier jour de la semaine, elles se rendirent à la tombe de grand matin, en apportant les aromates qu’elles avaient préparés. 2 Elles trouvèrent que la  pierre avait été roulée de devant le tombeau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3m</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728" name="Group 40"/>
          <p:cNvGraphicFramePr>
            <a:graphicFrameLocks noGrp="1"/>
          </p:cNvGraphicFramePr>
          <p:nvPr/>
        </p:nvGraphicFramePr>
        <p:xfrm>
          <a:off x="0" y="76200"/>
          <a:ext cx="9144000" cy="617220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فدخلن ولم يجدن جسد الرب يسوع. وفيما هن محتارات في ذلك اذا رجلان وقفا بهن بثياب براقة.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Then they went in and did not find the body of the Lord Jesus. 4 And it happened, as they were greatly perplexed about this, that behold, two men stood by them in shining garments.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elles entrèrent, mais ne trouvèrent pas le corps du Seigneur Jésus. 4 Comme elles étaient perplexes à ce sujet, voici que deux hommes se présentèrent à elles en habits resplendissants.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815" name="Group 15"/>
          <p:cNvGraphicFramePr>
            <a:graphicFrameLocks noGrp="1"/>
          </p:cNvGraphicFramePr>
          <p:nvPr/>
        </p:nvGraphicFramePr>
        <p:xfrm>
          <a:off x="0" y="76200"/>
          <a:ext cx="9144000" cy="61722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كن خائفات ومنكسات وجوههن الى الارض قالا لهن لماذا تطلبن الحي بين الاموات.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Then, as they were afraid and bowed their faces to the earth, they said to them, Why do you seek the living among the dead?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Toutes craintives, elles baissèrent le visage vers la terre ; mais ils leur dirent : Pourquoi cherchez–vous le vivant parmi les morts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9317" name="Group 53"/>
          <p:cNvGraphicFramePr>
            <a:graphicFrameLocks noGrp="1"/>
          </p:cNvGraphicFramePr>
          <p:nvPr/>
        </p:nvGraphicFramePr>
        <p:xfrm>
          <a:off x="76200" y="76200"/>
          <a:ext cx="9067800" cy="6387720"/>
        </p:xfrm>
        <a:graphic>
          <a:graphicData uri="http://schemas.openxmlformats.org/drawingml/2006/table">
            <a:tbl>
              <a:tblPr/>
              <a:tblGrid>
                <a:gridCol w="40386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هو ههنا لكنه قام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اذكرن كيف كلمكن وهو بعد في الجليل. قائلا انه ينبغي ان يسلم ابن الانسان في ايدي اناس خطاة ويصلب وفي اليوم الثالث يقوم. فتذكرن كلامه.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is not here, but is risen! Remember how He spoke to you when He was still in Galilee, 7 saying, `The Son of Man must be delivered into the hands of sinful men, and be crucified, and the third day rise again.' 8 And they remembered His words.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 n’est pas ici, mais il est ressuscité. Souvenez–vous de quelle manière il vous a parlé, lorsqu’il était encore en Galilée 7 et qu’il disait : Il faut que le Fils de l’homme soit livré entre les mains des pécheurs qu’il soit crucifié et qu’il ressuscite le troisième jour. 8 Et elles se souvinrent des paroles de Jésus.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338" name="Group 50"/>
          <p:cNvGraphicFramePr>
            <a:graphicFrameLocks noGrp="1"/>
          </p:cNvGraphicFramePr>
          <p:nvPr/>
        </p:nvGraphicFramePr>
        <p:xfrm>
          <a:off x="76200" y="76200"/>
          <a:ext cx="9067800" cy="6864096"/>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ورجعن من القبر واخبرن الاحد عشر وجميع الباقين بهذا كله. </a:t>
                      </a:r>
                      <a:endParaRPr kumimoji="0" lang="en-US" sz="2800" b="0" i="0" u="none"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مريم المجدلية ويونا ومريم ام يعقوب والباقيات معهن اللواتي قلن هذا للرسل. فتراءى كلامهن لهم كالهذيان ولم يصدقوهن.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Then they returned from the tomb and told all these things to the eleven and to all the rest.10 It was Mary Magdalene, Joanna, Mary the mother of James, and the other women with them, who told these things to the apostles. 11 And their words seemed to them like idle tales, and they did not believe them.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Du tombeau elles s’en retournèrent pour annoncer tout cela aux onze et à tous les autres.10 C’étaient Marie–Madeleine, Jeanne, Marie (mère) de Jacques ; et les autres avec elles le dirent aux apôtres ; 11  mais ces paroles leur apparurent comme une niaiserie et ils ne crurent pas ces femmes.</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747" name="Group 35"/>
          <p:cNvGraphicFramePr>
            <a:graphicFrameLocks noGrp="1"/>
          </p:cNvGraphicFramePr>
          <p:nvPr/>
        </p:nvGraphicFramePr>
        <p:xfrm>
          <a:off x="76200" y="76200"/>
          <a:ext cx="9067800" cy="5758944"/>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990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 بطرس وركض الى القبر فانحنى ونظر الاكفان موضوعة وحدها فمضى متعجبا في نفسه مما كان.</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rgbClr val="FF9900"/>
                          </a:solidFill>
                          <a:effectLst/>
                          <a:latin typeface="Arial" charset="0"/>
                          <a:cs typeface="Arial" charset="0"/>
                        </a:rPr>
                        <a:t>)</a:t>
                      </a:r>
                      <a:r>
                        <a:rPr kumimoji="0" lang="en-US" sz="2800" b="0" i="0" u="none" strike="noStrike" cap="none" normalizeH="0" baseline="0">
                          <a:ln>
                            <a:noFill/>
                          </a:ln>
                          <a:solidFill>
                            <a:srgbClr val="FF9900"/>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والمجد للـه دائماً</a:t>
                      </a:r>
                      <a:r>
                        <a:rPr kumimoji="0" lang="ar-SA" sz="3200" b="1"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038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Peter arose and ran to the tomb; and stooping down, he saw the linen cloths lying by themselves; and he departed, marveling to himself at what had happened.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Pierre se leva et courut au tombeau. En se baissant il ne vit que les bandelettes qui étaient à terre ; puis il s’en alla chez lui, dans l’étonnement de ce qui était arrivé.</a:t>
                      </a:r>
                      <a:r>
                        <a:rPr kumimoji="0" lang="fr-CA" sz="2800" b="1" i="0" u="none" strike="noStrike" cap="none" normalizeH="0" baseline="0">
                          <a:ln>
                            <a:noFill/>
                          </a:ln>
                          <a:solidFill>
                            <a:srgbClr val="FF9900"/>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backToIncense"/>
          </p:cNvPr>
          <p:cNvSpPr txBox="1">
            <a:spLocks noChangeArrowheads="1"/>
          </p:cNvSpPr>
          <p:nvPr/>
        </p:nvSpPr>
        <p:spPr bwMode="auto">
          <a:xfrm>
            <a:off x="6324600" y="61976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812" name="Group 52"/>
          <p:cNvGraphicFramePr>
            <a:graphicFrameLocks noGrp="1"/>
          </p:cNvGraphicFramePr>
          <p:nvPr/>
        </p:nvGraphicFramePr>
        <p:xfrm>
          <a:off x="0" y="0"/>
          <a:ext cx="9144000" cy="6851016"/>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00"/>
                          </a:solidFill>
                          <a:effectLst/>
                          <a:latin typeface="Arial" charset="0"/>
                          <a:cs typeface="Arial" charset="0"/>
                        </a:rPr>
                        <a:t>رسالة بولس الرسول الثانية إلى أهل تسالونيكي </a:t>
                      </a:r>
                      <a:r>
                        <a:rPr kumimoji="0" lang="en-US" sz="3600" b="0" i="0" u="sng" strike="noStrike" cap="none" normalizeH="0" baseline="0" dirty="0">
                          <a:ln>
                            <a:noFill/>
                          </a:ln>
                          <a:solidFill>
                            <a:srgbClr val="FF9900"/>
                          </a:solidFill>
                          <a:effectLst/>
                          <a:latin typeface="Arial" charset="0"/>
                          <a:cs typeface="Arial" charset="0"/>
                        </a:rPr>
                        <a:t>1:1-12</a:t>
                      </a:r>
                      <a:endParaRPr kumimoji="0" lang="ar-SA" sz="36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بولس وسلوانس وتيموثاوس الى كنيسة التسالونيكيين في الله ابينا والرب يسوع المسيح. نعمة لكم وسلام من الله ابينا والرب يسوع المسيح.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Thessalonians 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Paul, Silvanus, and Timothy, To the church of the Thessalonians in God our Father and the Lord Jesus Christ: 2 Grace to you and peace from God our Father and the Lord Jesus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00"/>
                          </a:solidFill>
                          <a:effectLst/>
                          <a:latin typeface="Arial" charset="0"/>
                          <a:cs typeface="Arial" charset="0"/>
                        </a:rPr>
                        <a:t>2 Thessalonians 1:1-12</a:t>
                      </a:r>
                      <a:endParaRPr kumimoji="0" lang="ar-EG" sz="2800" b="0" i="0" u="sng" strike="noStrike" cap="none" normalizeH="0" baseline="0" dirty="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Paul, Silvain et Timothée, à l’Église des </a:t>
                      </a:r>
                      <a:r>
                        <a:rPr kumimoji="0" lang="fr-FR" sz="2800" b="0" i="0" u="none" strike="noStrike" cap="none" normalizeH="0" baseline="0" dirty="0" err="1">
                          <a:ln>
                            <a:noFill/>
                          </a:ln>
                          <a:solidFill>
                            <a:schemeClr val="bg1"/>
                          </a:solidFill>
                          <a:effectLst/>
                          <a:latin typeface="Arial" charset="0"/>
                          <a:cs typeface="Arial" charset="0"/>
                        </a:rPr>
                        <a:t>Thessaloniciens</a:t>
                      </a:r>
                      <a:r>
                        <a:rPr kumimoji="0" lang="fr-FR" sz="2800" b="0" i="0" u="none" strike="noStrike" cap="none" normalizeH="0" baseline="0" dirty="0">
                          <a:ln>
                            <a:noFill/>
                          </a:ln>
                          <a:solidFill>
                            <a:schemeClr val="bg1"/>
                          </a:solidFill>
                          <a:effectLst/>
                          <a:latin typeface="Arial" charset="0"/>
                          <a:cs typeface="Arial" charset="0"/>
                        </a:rPr>
                        <a:t>, en Dieu notre Père et dans le Seigneur Jésus–Christ : 2 Que la grâce et la paix vous soient données de la part de Dieu le Père et du Seigneur Jésus–Christ.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itle 3"/>
          <p:cNvSpPr>
            <a:spLocks noGrp="1"/>
          </p:cNvSpPr>
          <p:nvPr>
            <p:ph type="ctrTitle"/>
          </p:nvPr>
        </p:nvSpPr>
        <p:spPr/>
        <p:txBody>
          <a:bodyPr/>
          <a:lstStyle/>
          <a:p>
            <a:r>
              <a:rPr lang="en-US" dirty="0"/>
              <a:t>3p</a:t>
            </a: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834" name="Group 50"/>
          <p:cNvGraphicFramePr>
            <a:graphicFrameLocks noGrp="1"/>
          </p:cNvGraphicFramePr>
          <p:nvPr/>
        </p:nvGraphicFramePr>
        <p:xfrm>
          <a:off x="76200" y="76200"/>
          <a:ext cx="9067800" cy="6172200"/>
        </p:xfrm>
        <a:graphic>
          <a:graphicData uri="http://schemas.openxmlformats.org/drawingml/2006/table">
            <a:tbl>
              <a:tblPr/>
              <a:tblGrid>
                <a:gridCol w="40386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ينبغي لنا ان نشكر الله كل حين من جهتكم ايها الاخوة كما يحق لان ايمانكم ينمو كثيرا ومحبة كل واحد منكم جميعا بعضكم لبعض تزداد.</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We are bound to thank God always for you, brethren, as it is fitting, because your faith grows exceedingly, and the love of every one of you all abounds toward each other,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Nous devons, frères, rendre continuellement grâces à Dieu à votre sujet, et ce n’est que juste, puisque votre foi augmente et que l’amour que vous avez tous, les uns pour les autres, abonde de plus en plus.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762" name="Group 26"/>
          <p:cNvGraphicFramePr>
            <a:graphicFrameLocks noGrp="1"/>
          </p:cNvGraphicFramePr>
          <p:nvPr/>
        </p:nvGraphicFramePr>
        <p:xfrm>
          <a:off x="76200" y="76200"/>
          <a:ext cx="9067800" cy="620484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اننا نحن انفسنا نفتخر بكم في كل كنائس الله من اجل صبركم وايمانكم في جميع اضطهاداتكم والضيقات التي تحتملونها. بينة على قضاء الله العادل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that we ourselves boast of you among the churches of God for your patience and faith in all your persecutions and tribulations that you endure, 5 which is manifest evidence of the righteous judgment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Aussi nous glorifions–nous de vous dans les Églises de Dieu à cause de votre persévérance et de votre foi, dans toutes vos persécutions et les afflictions que vous supportez. 5  Il y a là une preuve du juste jugement de Dieu,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868" name="Group 60"/>
          <p:cNvGraphicFramePr>
            <a:graphicFrameLocks noGrp="1"/>
          </p:cNvGraphicFramePr>
          <p:nvPr/>
        </p:nvGraphicFramePr>
        <p:xfrm>
          <a:off x="76200" y="76200"/>
          <a:ext cx="9067800" cy="677088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انكم تؤهلون لملكوت الله الذي لاجله تتالمون ايضا. اذ هو عادل عند الله ان الذين يضايقونكم يجازيهم ضيقا. واياكم الذين تتضايقون راحة معنا عند استعلان الرب يسوع من السماء مع ملائكة قوته.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you may be counted worthy of the kingdom of God, for which you also suffer; 6 since it is a righteous thing with God to repay with tribulation those who trouble you, 7 and to give you who are troubled rest with us when the Lord Jesus is revealed from heaven with His mighty angels,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vous soyez rendus dignes du royaume de Dieu, pour lequel vous souffrez. 6 Car il est juste selon Dieu de rendre l’affliction à ceux qui vous affligent, 7 et de vous donner, à vous qui êtes affligés, du repos avec nous, lorsque le Seigneur Jésus se révélera du ciel avec les anges puissants,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449" name="Group 41"/>
          <p:cNvGraphicFramePr>
            <a:graphicFrameLocks noGrp="1"/>
          </p:cNvGraphicFramePr>
          <p:nvPr/>
        </p:nvGraphicFramePr>
        <p:xfrm>
          <a:off x="0" y="76200"/>
          <a:ext cx="9144000" cy="620484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نار لهيب معطيا نقمة للذين لا يعرفون الله والذين لا يطيعون انجيل ربنا يسوع المسيح. الذين سيعاقبون بهلاك ابدي من وجه الرب ومن مجد قوته.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in flaming fire taking vengeance on those who do not know God, and on those who do not obey the gospel of our Lord Jesus Christ. 9 These shall be punished with everlasting destruction from the presence of the Lord and from the glory of His power,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au milieu d’une flamme de feu, pour punir ceux qui ne connaissent pas Dieu et ceux qui n’obéissent pas à l’Évangile de notre Seigneur Jésus. 9 Ils auront pour juste châtiment une ruine éternelle, loin de la face du Seigneur et de la gloire de sa force.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490" name="Group 58"/>
          <p:cNvGraphicFramePr>
            <a:graphicFrameLocks noGrp="1"/>
          </p:cNvGraphicFramePr>
          <p:nvPr/>
        </p:nvGraphicFramePr>
        <p:xfrm>
          <a:off x="76200" y="76200"/>
          <a:ext cx="9067800" cy="620268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متى جاء ليتمجد في قديسيه ويتعجب منه في جميع المؤمنين لان شهادتنا عندكم صدقت في ذلك اليوم. الامر الذي لاجله نصلي ايضا كل حين من جهتكم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when He comes, in that Day, to be glorified in His saints and to be admired among all those who believe, because our testimony among you was believed. 11 Therefore we also pray always for you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quand il viendra pour être, en ce jour–là, glorifié dans ses saints et admiré dans tous ceux qui auront cru ; or vous avez cru à notre témoignage. 11 C’est pourquoi nous prions continuellement pour vous, </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517" name="Group 37"/>
          <p:cNvGraphicFramePr>
            <a:graphicFrameLocks noGrp="1"/>
          </p:cNvGraphicFramePr>
          <p:nvPr/>
        </p:nvGraphicFramePr>
        <p:xfrm>
          <a:off x="76200" y="76200"/>
          <a:ext cx="9067800" cy="676656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يؤهلكم الهنا للدعوة ويكمل كل مسرة الصلاح وعمل الايمان بقوة. لكي يتمجد اسم ربنا يسوع المسيح فيكم وانتم فيه بنعمة الهنا والرب يسوع المسيح.</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our God would count you worthy of this calling, and fulfill all the good pleasure of His goodness and the work of faith with power,12 that the name of our Lord Jesus Christ may be glorified in you, and you in Him, according to the grace of our God and the Lord Jesus Christ.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notre Dieu vous rende dignes de son appel et qu’il accomplisse en vous, avec puissance, tous les desseins bienveillants de sa bonté et l’oeuvre de votre foi ; 12 en sorte que le nom de notre Seigneur Jésus soit glorifié en vous, et vous en lui, selon la grâce de notre Dieu et Seigneur Jésus–Christ.</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2928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29286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908" name="Group 52"/>
          <p:cNvGraphicFramePr>
            <a:graphicFrameLocks noGrp="1"/>
          </p:cNvGraphicFramePr>
          <p:nvPr/>
        </p:nvGraphicFramePr>
        <p:xfrm>
          <a:off x="0" y="0"/>
          <a:ext cx="9144000" cy="6851016"/>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2057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بطرس الرسول الأولى </a:t>
                      </a:r>
                      <a:r>
                        <a:rPr kumimoji="0" lang="en-US" sz="3600" b="0" i="0" u="sng" strike="noStrike" cap="none" normalizeH="0" baseline="0">
                          <a:ln>
                            <a:noFill/>
                          </a:ln>
                          <a:solidFill>
                            <a:srgbClr val="FF9900"/>
                          </a:solidFill>
                          <a:effectLst/>
                          <a:latin typeface="Arial" charset="0"/>
                          <a:cs typeface="Arial" charset="0"/>
                        </a:rPr>
                        <a:t>4:3-11</a:t>
                      </a:r>
                      <a:endParaRPr kumimoji="0" lang="ar-SA"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زمان الحياة الذي مضى يكفينا لنكون قد عملنا ارادة الامم سالكين في الدعارة والشهوات وادمان الخمر والبطر والمنادمات وعبادة الاوثان المحرمة.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4:3-11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4:3-11</a:t>
                      </a:r>
                      <a:endParaRPr kumimoji="0" lang="ar-EG" sz="32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suffisant, en effet, d’avoir, dans le passé, accompli la volonté des païens en marchant dans le dérèglement, les convoitises, l’ivrognerie, les orgies, les beuveries et l’idolâtrie criminelle.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83" name="Group 23"/>
          <p:cNvGraphicFramePr>
            <a:graphicFrameLocks noGrp="1"/>
          </p:cNvGraphicFramePr>
          <p:nvPr/>
        </p:nvGraphicFramePr>
        <p:xfrm>
          <a:off x="0" y="76200"/>
          <a:ext cx="9067800" cy="638772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الامر الذي فيه يستغربون انكم لستم تركضون معهم الى فيض هذه الخلاعة عينها مجدفين. الذين سوف يعطون حسابا للذي هو على استعداد ان يدين الاحياء والاموات. فانه لاجل هذا بشر الموتى ايضا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regard to these, they think it strange that you do not run with them in the same flood of dissipation, speaking evil of you. 5 They will give an account to Him who is ready to judge the living and the dead. 6 For this reason the gospel was preached also to those who are dead,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trouvent étrange que vous ne couriez pas avec eux vers ce débordement de débauche, et ils vous calomnient : 5 ils en rendront compte à celui qui est prêt à juger les vivants et les morts. 6 C’est pour cela, en effet, que les morts aussi ont été évangélisés,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3c</a:t>
            </a: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29" name="Group 49"/>
          <p:cNvGraphicFramePr>
            <a:graphicFrameLocks noGrp="1"/>
          </p:cNvGraphicFramePr>
          <p:nvPr/>
        </p:nvGraphicFramePr>
        <p:xfrm>
          <a:off x="76200" y="152400"/>
          <a:ext cx="8991600" cy="6204840"/>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يدانوا حسب الناس في بالجسد ولكن ليحيوا حسب الله بالروح. وانما نهاية كل شيء قد اقتربت فتعقلوا واصحوا للصلوات. ولكن قبل كل شيء لتكن محبتكم بعضكم لبعض شديدة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they might be judged according to men in the flesh, but live according to God in the spirit. 7 But the end of all things is at hand; therefore be serious and watchful in your prayers. 8 And above all things have fervent love for one another,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qu’après avoir été jugés selon les hommes quant à la chair, ils vivent selon Dieu quant à l’esprit. 7 La fin de toutes choses est proche ; soyez donc sensés et sobres en vue de la prière. 8 Avant tout, ayez les uns pour les autres un amour constant,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945" name="Group 41"/>
          <p:cNvGraphicFramePr>
            <a:graphicFrameLocks noGrp="1"/>
          </p:cNvGraphicFramePr>
          <p:nvPr/>
        </p:nvGraphicFramePr>
        <p:xfrm>
          <a:off x="0" y="76200"/>
          <a:ext cx="9144000" cy="640080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المحبة تستر كثرة من الخطايا. كونوا مضيفين بعضكم بعضا بلا دمدمة. ليكن كل واحد بحسب ما اخذ موهبة يخدم بها بعضكم بعضا كوكلاء صالحين على نعمة الله المتنوعة.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love will cover a multitude of sins. 9 Be hospitable to one another without grumbling. 10 As each one has received a gift, minister it to one another, as good stewards of the manifold grace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l’amour couvre une multitude de péchés. 9 Exercez l’hospitalité les uns envers les autres, sans murmurer. 10 Puisque chacun a reçu un don mettez–le au service des autres en bons intendants de la grâce si diverse de Dieu.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534" name="Group 30"/>
          <p:cNvGraphicFramePr>
            <a:graphicFrameLocks noGrp="1"/>
          </p:cNvGraphicFramePr>
          <p:nvPr/>
        </p:nvGraphicFramePr>
        <p:xfrm>
          <a:off x="76200" y="76200"/>
          <a:ext cx="9067800" cy="6470904"/>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 يتكلم احد فكاقوال الله وان كان يخدم احد فكانه من قوة يمنحها الله لكي يتمجد الله في كل شيء بيسوع المسيح الذي له المجد والسلطان الى ابد الابدين امين.</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If anyone speaks, let him speak as the oracles of God. If anyone ministers, let him do it as with the ability which God supplies, that in all things God may be glorified through Jesus Christ, to whom belong the glory and the dominion forever and ever. Amen.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quelqu’un parle, que ce soit selon les oracles de Dieu ; si quelqu’un sert, que ce soit par la force que Dieu lui accorde, afin qu’en toutes choses Dieu soit glorifié par Jésus–Christ, à qui appartiennent la gloire et la puissance aux siècles des siècles. Amen </a:t>
                      </a:r>
                      <a:r>
                        <a:rPr kumimoji="0" lang="fr-FR"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dirty="0">
                <a:solidFill>
                  <a:srgbClr val="FF9900"/>
                </a:solidFill>
              </a:rPr>
              <a:t>Do not love the world, nor the things which are in the world. The world shall pass away and all its desires; but he who does the will of God shall abide forever. Amen.</a:t>
            </a:r>
          </a:p>
          <a:p>
            <a:pPr algn="ctr" rtl="1"/>
            <a:endParaRPr lang="en-US" sz="2800" dirty="0">
              <a:solidFill>
                <a:srgbClr val="FF9900"/>
              </a:solidFill>
            </a:endParaRPr>
          </a:p>
          <a:p>
            <a:pPr algn="ctr" rtl="1"/>
            <a:r>
              <a:rPr lang="ar-SA" sz="2800" dirty="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dirty="0">
              <a:solidFill>
                <a:srgbClr val="FF9900"/>
              </a:solidFill>
            </a:endParaRPr>
          </a:p>
          <a:p>
            <a:pPr algn="ctr">
              <a:lnSpc>
                <a:spcPct val="85000"/>
              </a:lnSpc>
              <a:spcBef>
                <a:spcPct val="50000"/>
              </a:spcBef>
            </a:pPr>
            <a:endParaRPr lang="fr-CA" sz="2800" dirty="0">
              <a:solidFill>
                <a:srgbClr val="FF9900"/>
              </a:solidFill>
            </a:endParaRPr>
          </a:p>
          <a:p>
            <a:pPr algn="ctr">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3"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4"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959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295940"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95941"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005" name="Group 53"/>
          <p:cNvGraphicFramePr>
            <a:graphicFrameLocks noGrp="1"/>
          </p:cNvGraphicFramePr>
          <p:nvPr/>
        </p:nvGraphicFramePr>
        <p:xfrm>
          <a:off x="152400" y="76200"/>
          <a:ext cx="8915400" cy="6649404"/>
        </p:xfrm>
        <a:graphic>
          <a:graphicData uri="http://schemas.openxmlformats.org/drawingml/2006/table">
            <a:tbl>
              <a:tblPr/>
              <a:tblGrid>
                <a:gridCol w="44196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a:t>
                      </a:r>
                      <a:r>
                        <a:rPr kumimoji="0" lang="en-CA" sz="3200" b="0" i="0" u="sng" strike="noStrike" cap="none" normalizeH="0" baseline="0">
                          <a:ln>
                            <a:noFill/>
                          </a:ln>
                          <a:solidFill>
                            <a:srgbClr val="FF9900"/>
                          </a:solidFill>
                          <a:effectLst/>
                          <a:latin typeface="Arial" charset="0"/>
                          <a:cs typeface="Arial" charset="0"/>
                        </a:rPr>
                        <a:t>(</a:t>
                      </a:r>
                      <a:r>
                        <a:rPr kumimoji="0" lang="en-US" sz="3200" b="0" i="0" u="sng" strike="noStrike" cap="none" normalizeH="0" baseline="0">
                          <a:ln>
                            <a:noFill/>
                          </a:ln>
                          <a:solidFill>
                            <a:srgbClr val="FF9900"/>
                          </a:solidFill>
                          <a:effectLst/>
                          <a:latin typeface="Arial" charset="0"/>
                          <a:cs typeface="Arial" charset="0"/>
                        </a:rPr>
                        <a:t>5:30-42</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اله ابائنا اقام يسوع الذي انتم قتلتموه معلقين اياه على خشبة. هذا رفعه الله بيمينه رئيسا ومخلصا ليعطي اسرائيل التوبة وغفران الخطايا.</a:t>
                      </a:r>
                      <a:r>
                        <a:rPr kumimoji="0" lang="ar-SA"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465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Acts 5:30-42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 God of our fathers raised up Jesus whom you murdered by hanging on a tree. 31 Him God has exalted to His right hand to be Prince and Savior, to give repentance to Israel and forgiveness of sins.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Acts 5:30-42</a:t>
                      </a:r>
                      <a:endParaRPr kumimoji="0" lang="ar-EG" sz="32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Le Dieu de nos pères a ressuscité Jésus, que vous avez tué en le pendant au bois. 31 Dieu l’a élevé par sa droite comme Prince et Sauveur, pour donner à Israël la repentance et le pardon des péchés.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3a</a:t>
            </a: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027" name="Group 51"/>
          <p:cNvGraphicFramePr>
            <a:graphicFrameLocks noGrp="1"/>
          </p:cNvGraphicFramePr>
          <p:nvPr/>
        </p:nvGraphicFramePr>
        <p:xfrm>
          <a:off x="76200" y="76200"/>
          <a:ext cx="9067800" cy="624840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شهود له بهذه الامور والروح القدس ايضا الذي اعطاه الله للذين يطيعونه. فلما سمعوا حنقوا وجعلوا يتشاورون ان يقتلوهم. فقام في المجمع رجل فريسي اسمه غمالائيل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And we are His witnesses to these things, and so also is the Holy Spirit whom God has given to those who obey Him. 33 When they heard this, they were furious and plotted to kill them while. 34 Then one in the council stood up, a Pharisee named Gamaliel,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Nous sommes témoins de ces choses, de même que le Saint–Esprit que Dieu a donné à ceux qui lui obéissent. 33 En les entendant, ils étaient exaspérés et auraient voulu les faire mourir. 34  Mais un Pharisien, du nom de Gamaliel,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48" name="Group 40"/>
          <p:cNvGraphicFramePr>
            <a:graphicFrameLocks noGrp="1"/>
          </p:cNvGraphicFramePr>
          <p:nvPr/>
        </p:nvGraphicFramePr>
        <p:xfrm>
          <a:off x="0" y="76200"/>
          <a:ext cx="9144000" cy="6248400"/>
        </p:xfrm>
        <a:graphic>
          <a:graphicData uri="http://schemas.openxmlformats.org/drawingml/2006/table">
            <a:tbl>
              <a:tblPr/>
              <a:tblGrid>
                <a:gridCol w="44958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معلم للناموس مكرم عند جميع الشعب وامر ان يخرج الرسل قليلا. ثم قال لهم ايها الرجال الاسرائيليون احترزوا لانفسكم من جهة هؤلاء الناس في ما انتم مزمعون ان تفعلوا.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 teacher of the law held in respect by all the people, and commanded them to put the apostles outside for a little while. 35 And he said to them: Men of Israel, take heed to yourselves what you intend to do regarding these men.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docteur de la loi, estimé de tout le peuple, se leva dans le sanhédrin et donna l’ordre de faire sortir ces hommes un instant. 35  Puis il leur dit : Vous, Israélites, prenez garde à ce que vous avez l’intention de faire à l’égard de ces hommes.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049" name="Group 49"/>
          <p:cNvGraphicFramePr>
            <a:graphicFrameLocks noGrp="1"/>
          </p:cNvGraphicFramePr>
          <p:nvPr/>
        </p:nvGraphicFramePr>
        <p:xfrm>
          <a:off x="76200" y="76200"/>
          <a:ext cx="9067800" cy="677088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قبل هذه الايام قام ثوداس قائلا عن نفسه انه شيء الذي التصق به عدد من الرجال نحو اربعمئة الذي قتل وجميع الذين انقادوا اليه تبددوا وصاروا لا شيء. بعد هذا قام يهوذا الجليلي في ايام الاكتتاب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For some time ago Theudas rose up, claiming to be somebody. A number of men, about four hundred, joined him. He was slain, and all who obeyed him were scattered and came to nothing. 37 After this man, Judas of Galilee rose up in the days of the census,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Car il n’y a pas longtemps que se leva Theudas, qui se disait quelqu’un, et auquel se rallièrent environ quatre cents hommes ; il fut tué, et tous ceux qui lui obéissaient furent mis en déroute, et il n’en resta rien. 37 Après lui, se leva Judas le Galiléen, à l’époque du recensement,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346" name="Group 42"/>
          <p:cNvGraphicFramePr>
            <a:graphicFrameLocks noGrp="1"/>
          </p:cNvGraphicFramePr>
          <p:nvPr/>
        </p:nvGraphicFramePr>
        <p:xfrm>
          <a:off x="76200" y="76200"/>
          <a:ext cx="9067800" cy="63246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وازاغ وراءه شعبا غفيرا فذاك ايضا هلك وجميع الذين انقادوا اليه تشتتوا. والان اقول لكم تنحوا عن هؤلاء الناس واتركوهم لانه ان كان هذا الراي او هذا العمل من الناس فسوف ينتقض.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drew away many people after him. He also perished, and all who obeyed him were dispersed. 38 And now I say to you, keep away from these men and let them alone; for if this plan or this work is of men, it will come to nothing;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entraîna du monde à sa suite : il périt aussi, et tous ceux qui lui obéissaient furent dispersés. 38  Et maintenant, je vous le dis, ne vous occupez plus de ces hommes, et laissez–les aller. Si cette entreprise ou cette oeuvre vient des hommes,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364" name="Group 36"/>
          <p:cNvGraphicFramePr>
            <a:graphicFrameLocks noGrp="1"/>
          </p:cNvGraphicFramePr>
          <p:nvPr/>
        </p:nvGraphicFramePr>
        <p:xfrm>
          <a:off x="76200" y="0"/>
          <a:ext cx="9067800" cy="677088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كان من الله فلا تقدرون ان تنقضوه لئلا توجدوا محاربين لله ايضا. فانقادوا اليه ودعوا الرسل وجلدوهم واوصوهم ان لا يتكلموا باسم يسوع ثم اطلقوهم.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if it is of God, you cannot overthrow it--lest you even be found to fight against God. 40 And they agreed with him, and when they had called for the apostles and beaten them, they commanded that they should not speak in the name of Jesus, and let them go.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elle se détruira ; mais si elle vient de Dieu, vous ne pourrez pas les détruire. Prenez garde de peur de vous trouver en guerre contre Dieu. 40 Ils se rangèrent à son avis. Puis ils appelèrent les apôtres, les firent battre de verges, leur défendirent de parler au nom de Jésus et les relâchèrent.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380" name="Group 28"/>
          <p:cNvGraphicFramePr>
            <a:graphicFrameLocks noGrp="1"/>
          </p:cNvGraphicFramePr>
          <p:nvPr/>
        </p:nvGraphicFramePr>
        <p:xfrm>
          <a:off x="76200" y="0"/>
          <a:ext cx="9067800" cy="63246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هم فذهبوا فرحين من امام المجمع لانهم حسبوا مستاهلين ان يهانوا من اجل اسمه. وكانوا لا يزالون كل يوم في الهيكل وفي البيوت معلمين ومبشرين بيسوع المسيح.</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So they departed from the presence of the council, rejoicing that they were counted worthy to suffer shame for His name. 42 And daily in the temple, and in every house, they did not cease teaching and preaching Jesus as the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Ceux–ci se retirèrent de devant le sanhédrin, joyeux d’avoir été jugés dignes de subir des outrages pour le Nom (du Seigneur). 42 Et chaque jour, au temple et dans les maisons, ils ne cessaient d’enseigner et d’annoncer la bonne nouvelle du Christ–Jésus.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3" name="Picture 2"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4"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146" name="Group 50"/>
          <p:cNvGraphicFramePr>
            <a:graphicFrameLocks noGrp="1"/>
          </p:cNvGraphicFramePr>
          <p:nvPr/>
        </p:nvGraphicFramePr>
        <p:xfrm>
          <a:off x="0" y="76200"/>
          <a:ext cx="9144000" cy="68580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10000"/>
                        </a:spcBef>
                        <a:spcAft>
                          <a:spcPct val="0"/>
                        </a:spcAft>
                        <a:buClrTx/>
                        <a:buSzTx/>
                        <a:buFontTx/>
                        <a:buNone/>
                        <a:tabLst/>
                      </a:pPr>
                      <a:r>
                        <a:rPr kumimoji="0" lang="ar-SA" sz="2800" b="0" i="0" u="sng" strike="noStrike" cap="none" normalizeH="0" baseline="0" dirty="0">
                          <a:ln>
                            <a:noFill/>
                          </a:ln>
                          <a:solidFill>
                            <a:srgbClr val="FF9900"/>
                          </a:solidFill>
                          <a:effectLst/>
                          <a:latin typeface="Arial" charset="0"/>
                          <a:cs typeface="Arial" charset="0"/>
                        </a:rPr>
                        <a:t>مز</a:t>
                      </a:r>
                      <a:r>
                        <a:rPr kumimoji="0" lang="ar-EG" sz="2800" b="0" i="0" u="sng" strike="noStrike" cap="none" normalizeH="0" baseline="0" dirty="0">
                          <a:ln>
                            <a:noFill/>
                          </a:ln>
                          <a:solidFill>
                            <a:srgbClr val="FF9900"/>
                          </a:solidFill>
                          <a:effectLst/>
                          <a:latin typeface="Arial" charset="0"/>
                          <a:cs typeface="Arial" charset="0"/>
                        </a:rPr>
                        <a:t>مور</a:t>
                      </a:r>
                      <a:r>
                        <a:rPr kumimoji="0" lang="ar-SA" sz="2800" b="0" i="0" u="sng" strike="noStrike" cap="none" normalizeH="0" baseline="0" dirty="0">
                          <a:ln>
                            <a:noFill/>
                          </a:ln>
                          <a:solidFill>
                            <a:srgbClr val="FF9900"/>
                          </a:solidFill>
                          <a:effectLst/>
                          <a:latin typeface="Arial" charset="0"/>
                          <a:cs typeface="Arial" charset="0"/>
                        </a:rPr>
                        <a:t> ( 85 : 14 ، 15)</a:t>
                      </a:r>
                    </a:p>
                    <a:p>
                      <a:pPr marL="0" marR="0" lvl="0" indent="0" algn="r" defTabSz="914400" rtl="1" eaLnBrk="1" fontAlgn="base" latinLnBrk="0" hangingPunct="1">
                        <a:lnSpc>
                          <a:spcPct val="100000"/>
                        </a:lnSpc>
                        <a:spcBef>
                          <a:spcPct val="1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وأنت أيها الرب الإله أنت رحوم ورؤوف، أنت طويل الروح وكثير الرحمة وصادق، أنظر إلىّ وارحمنى، إعط عزة لعبدك وخلص ابن أمتك. هليلويا</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1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Psalms 86:15-16</a:t>
                      </a:r>
                    </a:p>
                    <a:p>
                      <a:pPr marL="0" marR="0" lvl="0" indent="0" algn="l" defTabSz="914400" rtl="0" eaLnBrk="1" fontAlgn="base" latinLnBrk="0" hangingPunct="1">
                        <a:lnSpc>
                          <a:spcPct val="100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You, O Lord, are a God full of compassion, and gracious, </a:t>
                      </a:r>
                      <a:r>
                        <a:rPr kumimoji="0" lang="en-US" sz="2600" b="0" i="0" u="none" strike="noStrike" cap="none" normalizeH="0" baseline="0">
                          <a:ln>
                            <a:noFill/>
                          </a:ln>
                          <a:solidFill>
                            <a:schemeClr val="bg1"/>
                          </a:solidFill>
                          <a:effectLst/>
                          <a:latin typeface="Arial" charset="0"/>
                          <a:cs typeface="Arial" charset="0"/>
                        </a:rPr>
                        <a:t>Longsuffering</a:t>
                      </a:r>
                      <a:r>
                        <a:rPr kumimoji="0" lang="en-US" sz="2800" b="0" i="0" u="none" strike="noStrike" cap="none" normalizeH="0" baseline="0">
                          <a:ln>
                            <a:noFill/>
                          </a:ln>
                          <a:solidFill>
                            <a:schemeClr val="bg1"/>
                          </a:solidFill>
                          <a:effectLst/>
                          <a:latin typeface="Arial" charset="0"/>
                          <a:cs typeface="Arial" charset="0"/>
                        </a:rPr>
                        <a:t> and abundant in mercy and truth. 16 Oh, turn to me, and have mercy on me! Give Your strength to Your servant, And save the son of Your maidservant. Alleluia</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0"/>
                        </a:spcAft>
                        <a:buClrTx/>
                        <a:buSzTx/>
                        <a:buFontTx/>
                        <a:buNone/>
                        <a:tabLst/>
                      </a:pPr>
                      <a:r>
                        <a:rPr kumimoji="0" lang="en-US" sz="2800" b="0" i="0" u="sng" strike="noStrike" cap="none" normalizeH="0" baseline="0" dirty="0">
                          <a:ln>
                            <a:noFill/>
                          </a:ln>
                          <a:solidFill>
                            <a:srgbClr val="FF9900"/>
                          </a:solidFill>
                          <a:effectLst/>
                          <a:latin typeface="Arial" charset="0"/>
                          <a:cs typeface="Arial" charset="0"/>
                        </a:rPr>
                        <a:t>Psalms 86:15-16</a:t>
                      </a:r>
                    </a:p>
                    <a:p>
                      <a:pPr marL="0" marR="0" lvl="0" indent="0" algn="l" defTabSz="914400" rtl="0" eaLnBrk="1" fontAlgn="base" latinLnBrk="0" hangingPunct="1">
                        <a:lnSpc>
                          <a:spcPct val="100000"/>
                        </a:lnSpc>
                        <a:spcBef>
                          <a:spcPct val="1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Mais toi, Seigneur, tu es un Dieu compatissant et qui fait grâce, Lent à la colère, </a:t>
                      </a:r>
                      <a:r>
                        <a:rPr kumimoji="0" lang="fr-FR" sz="2600" b="0" i="0" u="none" strike="noStrike" cap="none" normalizeH="0" baseline="0" dirty="0">
                          <a:ln>
                            <a:noFill/>
                          </a:ln>
                          <a:solidFill>
                            <a:schemeClr val="bg1"/>
                          </a:solidFill>
                          <a:effectLst/>
                          <a:latin typeface="Arial" charset="0"/>
                          <a:cs typeface="Arial" charset="0"/>
                        </a:rPr>
                        <a:t>riche en</a:t>
                      </a:r>
                      <a:r>
                        <a:rPr kumimoji="0" lang="fr-FR" sz="2800" b="0" i="0" u="none" strike="noStrike" cap="none" normalizeH="0" baseline="0" dirty="0">
                          <a:ln>
                            <a:noFill/>
                          </a:ln>
                          <a:solidFill>
                            <a:schemeClr val="bg1"/>
                          </a:solidFill>
                          <a:effectLst/>
                          <a:latin typeface="Arial" charset="0"/>
                          <a:cs typeface="Arial" charset="0"/>
                        </a:rPr>
                        <a:t> bienveillance et en fidélité ;16 Tourne vers moi les regards et </a:t>
                      </a:r>
                      <a:r>
                        <a:rPr kumimoji="0" lang="fr-FR" sz="2800" b="0" i="0" u="none" strike="noStrike" cap="none" normalizeH="0" baseline="0" dirty="0" err="1">
                          <a:ln>
                            <a:noFill/>
                          </a:ln>
                          <a:solidFill>
                            <a:schemeClr val="bg1"/>
                          </a:solidFill>
                          <a:effectLst/>
                          <a:latin typeface="Arial" charset="0"/>
                          <a:cs typeface="Arial" charset="0"/>
                        </a:rPr>
                        <a:t>fais–moi</a:t>
                      </a:r>
                      <a:r>
                        <a:rPr kumimoji="0" lang="fr-FR" sz="2800" b="0" i="0" u="none" strike="noStrike" cap="none" normalizeH="0" baseline="0" dirty="0">
                          <a:ln>
                            <a:noFill/>
                          </a:ln>
                          <a:solidFill>
                            <a:schemeClr val="bg1"/>
                          </a:solidFill>
                          <a:effectLst/>
                          <a:latin typeface="Arial" charset="0"/>
                          <a:cs typeface="Arial" charset="0"/>
                        </a:rPr>
                        <a:t> grâce, Donne ta force à ton serviteur Et sauve le fils de ta servante !</a:t>
                      </a:r>
                      <a:r>
                        <a:rPr kumimoji="0" lang="en-US" sz="2800" b="0" i="0" u="none" strike="noStrike" cap="none" normalizeH="0" baseline="0" dirty="0">
                          <a:ln>
                            <a:noFill/>
                          </a:ln>
                          <a:solidFill>
                            <a:schemeClr val="bg1"/>
                          </a:solidFill>
                          <a:effectLst/>
                          <a:latin typeface="Arial" charset="0"/>
                          <a:cs typeface="Arial" charset="0"/>
                        </a:rPr>
                        <a:t>Alleluia</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3pg</a:t>
            </a:r>
          </a:p>
        </p:txBody>
      </p:sp>
      <p:sp>
        <p:nvSpPr>
          <p:cNvPr id="4" name="Text Box 29">
            <a:hlinkClick r:id="" action="ppaction://macro?name=LetThemExaltHimForBishop"/>
          </p:cNvPr>
          <p:cNvSpPr txBox="1">
            <a:spLocks noChangeArrowheads="1"/>
          </p:cNvSpPr>
          <p:nvPr/>
        </p:nvSpPr>
        <p:spPr bwMode="auto">
          <a:xfrm>
            <a:off x="7412665"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82" name="Group 62"/>
          <p:cNvGraphicFramePr>
            <a:graphicFrameLocks noGrp="1"/>
          </p:cNvGraphicFramePr>
          <p:nvPr/>
        </p:nvGraphicFramePr>
        <p:xfrm>
          <a:off x="0" y="76200"/>
          <a:ext cx="9144000" cy="668248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لوقا </a:t>
                      </a:r>
                      <a:r>
                        <a:rPr kumimoji="0" lang="ar-EG" sz="3200" b="0" i="0" u="sng" strike="noStrike" cap="none" normalizeH="0" baseline="0">
                          <a:ln>
                            <a:noFill/>
                          </a:ln>
                          <a:solidFill>
                            <a:srgbClr val="FF9900"/>
                          </a:solidFill>
                          <a:effectLst/>
                          <a:latin typeface="Arial" charset="0"/>
                          <a:cs typeface="Arial" charset="0"/>
                        </a:rPr>
                        <a:t>(</a:t>
                      </a:r>
                      <a:r>
                        <a:rPr kumimoji="0" lang="en-CA" sz="3200" b="0" i="0" u="sng" strike="noStrike" cap="none" normalizeH="0" baseline="0">
                          <a:ln>
                            <a:noFill/>
                          </a:ln>
                          <a:solidFill>
                            <a:srgbClr val="FF9900"/>
                          </a:solidFill>
                          <a:effectLst/>
                          <a:latin typeface="Arial" charset="0"/>
                          <a:cs typeface="Arial" charset="0"/>
                        </a:rPr>
                        <a:t>(</a:t>
                      </a:r>
                      <a:r>
                        <a:rPr kumimoji="0" lang="en-US" sz="3200" b="0" i="0" u="sng" strike="noStrike" cap="none" normalizeH="0" baseline="0">
                          <a:ln>
                            <a:noFill/>
                          </a:ln>
                          <a:solidFill>
                            <a:srgbClr val="FF9900"/>
                          </a:solidFill>
                          <a:effectLst/>
                          <a:latin typeface="Arial" charset="0"/>
                          <a:cs typeface="Arial" charset="0"/>
                        </a:rPr>
                        <a:t>14:25-35</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جموع كثيرة سائرين معه فالتفت وقال لهم. ان كان احد ياتي الي ولا يبغض اباه وامه وامراته واولاده واخوته واخواته حتى نفسه ايضا فلا يقدر ان يكون لي تلميذا. </a:t>
                      </a:r>
                      <a:endParaRPr kumimoji="0" lang="ar-SA" sz="2800" b="0" i="0" u="none" strike="noStrike" cap="none" normalizeH="0" baseline="0">
                        <a:ln>
                          <a:noFill/>
                        </a:ln>
                        <a:solidFill>
                          <a:schemeClr val="tx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88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14:25-35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Now great multitudes went with Him. And He turned and said to them, 26 If anyone comes to Me and does not hate his father and mother, wife and children, brothers and sisters, yes, and his own life also, he cannot be My disciple.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Luc 14:25-35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faisaient route avec Jésus. Il se retourna et leur dit :26  Si quelqu’un vient à moi, et s’il ne hait pas son père, sa mère, sa femme, ses enfants, ses frères et ses soeurs, et même sa propre vie, il ne peut être mon disciple.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3g</a:t>
            </a:r>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207" name="Group 63"/>
          <p:cNvGraphicFramePr>
            <a:graphicFrameLocks noGrp="1"/>
          </p:cNvGraphicFramePr>
          <p:nvPr/>
        </p:nvGraphicFramePr>
        <p:xfrm>
          <a:off x="76200" y="76200"/>
          <a:ext cx="9067800" cy="605244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ومن لا يحمل صليبه ويأتي ورائي فلا يقدر ان يكون لي تلميذا</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ومن منكم وهو يريد ان يبني برجا لا يجلس اولا ويحسب النفقة هل عنده ما يلزم لكماله. </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whoever does not bear his cross and come after Me cannot be My disciple. 28 For which of you, intending to build a tower, does not sit down first and count the cost, whether he has enough to finish it--</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Et quiconque ne porte pas sa croix et ne me suit pas, ne peut être mon disciple. 28 Car, lequel d’entre vous, s’il veut bâtir une tour, ne s’assied pas d’abord pour calculer la dépense et voir s’il a de quoi la terminer,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843" name="Group 19"/>
          <p:cNvGraphicFramePr>
            <a:graphicFrameLocks noGrp="1"/>
          </p:cNvGraphicFramePr>
          <p:nvPr/>
        </p:nvGraphicFramePr>
        <p:xfrm>
          <a:off x="76200" y="76200"/>
          <a:ext cx="9067800" cy="5867400"/>
        </p:xfrm>
        <a:graphic>
          <a:graphicData uri="http://schemas.openxmlformats.org/drawingml/2006/table">
            <a:tbl>
              <a:tblPr/>
              <a:tblGrid>
                <a:gridCol w="40386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لئلا يضع الاساس ولا يقدر ان يكمل فيبتدئ جميع الناظرين يهزاون به.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lest, after he has laid the foundation, and is not able to finish, all who see it begin to mock him,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de peur qu’après avoir posé les fondations, il ne soit pas capable d’achever, et que tous ceux qui le verront, ne se moquent et ne disent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206" name="Group 38"/>
          <p:cNvGraphicFramePr>
            <a:graphicFrameLocks noGrp="1"/>
          </p:cNvGraphicFramePr>
          <p:nvPr/>
        </p:nvGraphicFramePr>
        <p:xfrm>
          <a:off x="0" y="76200"/>
          <a:ext cx="9144000" cy="646392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قائلين هذا الانسان ابتدا يبني ولم يقدر ان يكمل. واي ملك ان ذهب لمقاتلة ملك اخر في حرب لا يجلس اولا ويتشاور هل يستطيع ان يلاقي بعشرة الاف الذي ياتي عليه بعشرين الفا.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saying, `This man began to build and was not able to finish.' 31 Or what king, going to make war against another king, does not sit down first and consider whether he is able with ten thousand to meet him who comes against him with twenty thousand?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Cet homme a commencé à bâtir et n’a pas été capable d’achever. 31 Ou quel roi, s’il part pour s’engager dans une guerre contre un autre roi, ne s’assied pas d’abord pour examiner s’il a le pouvoir avec dix mille hommes de marcher à la rencontre de celui qui vient contre lui avec vingt mille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251" name="Group 35"/>
          <p:cNvGraphicFramePr>
            <a:graphicFrameLocks noGrp="1"/>
          </p:cNvGraphicFramePr>
          <p:nvPr/>
        </p:nvGraphicFramePr>
        <p:xfrm>
          <a:off x="152400" y="76200"/>
          <a:ext cx="8839200" cy="6324600"/>
        </p:xfrm>
        <a:graphic>
          <a:graphicData uri="http://schemas.openxmlformats.org/drawingml/2006/table">
            <a:tbl>
              <a:tblPr/>
              <a:tblGrid>
                <a:gridCol w="44196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 فما دام ذلك بعيدا يرسل سفارة ويسال ما هو للصلح. فكذلك كل واحد منكم لا يترك جميع امواله لا يقدر ان يكون لي تلميذا.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Or else, while the other is still a great way off, he sends a delegation and asks conditions of peace. 33 So likewise, whoever of you does not forsake all that he has cannot be My disciple. </a:t>
                      </a:r>
                      <a:endParaRPr kumimoji="0" lang="en-US" sz="2400" b="0" i="0" u="none" strike="noStrike" cap="none" normalizeH="0" baseline="0">
                        <a:ln>
                          <a:noFill/>
                        </a:ln>
                        <a:solidFill>
                          <a:srgbClr val="FF9900"/>
                        </a:solidFill>
                        <a:effectLst/>
                        <a:latin typeface="Arial" charset="0"/>
                        <a:cs typeface="Arial" charset="0"/>
                      </a:endParaRP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Tandis que l’autre est encore loin, il lui envoie une ambassade, pour demander les conditions de paix. 33 Ainsi donc, quiconque d’entre vous ne renonce pas à tout ce qu’il possède ne peut être mon</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854" name="Group 22"/>
          <p:cNvGraphicFramePr>
            <a:graphicFrameLocks noGrp="1"/>
          </p:cNvGraphicFramePr>
          <p:nvPr/>
        </p:nvGraphicFramePr>
        <p:xfrm>
          <a:off x="0" y="152400"/>
          <a:ext cx="9144000" cy="5943600"/>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الملح جيد ولكن اذا فسد الملح فبماذا يصلح. لا يصلح لارض ولا لمزبلة فيطرحونه خارجا من له اذنان للسمع فليسمع.</a:t>
                      </a:r>
                      <a:r>
                        <a:rPr kumimoji="0" lang="en-US" sz="2800" b="0" i="0" u="none" strike="noStrike" cap="none" normalizeH="0" baseline="0">
                          <a:ln>
                            <a:noFill/>
                          </a:ln>
                          <a:solidFill>
                            <a:srgbClr val="FF9900"/>
                          </a:solidFill>
                          <a:effectLst/>
                          <a:latin typeface="Arial" charset="0"/>
                          <a:cs typeface="Arial" charset="0"/>
                        </a:rPr>
                        <a:t>)</a:t>
                      </a:r>
                      <a:r>
                        <a:rPr kumimoji="0" lang="ar-SA" sz="2800" b="0" i="0" u="none" strike="noStrike" cap="none" normalizeH="0" baseline="0">
                          <a:ln>
                            <a:noFill/>
                          </a:ln>
                          <a:solidFill>
                            <a:srgbClr val="FF9900"/>
                          </a:solidFill>
                          <a:effectLst/>
                          <a:latin typeface="Arial" charset="0"/>
                          <a:cs typeface="Arial" charset="0"/>
                        </a:rPr>
                        <a:t> والمجد للـه دائماً</a:t>
                      </a:r>
                      <a:r>
                        <a:rPr kumimoji="0" lang="ar-EG" sz="2800" b="0" i="0" u="none" strike="noStrike" cap="none" normalizeH="0" baseline="0">
                          <a:ln>
                            <a:noFill/>
                          </a:ln>
                          <a:solidFill>
                            <a:srgbClr val="FF9900"/>
                          </a:solidFill>
                          <a:effectLst/>
                          <a:latin typeface="Arial" charset="0"/>
                          <a:cs typeface="Arial" charset="0"/>
                        </a:rPr>
                        <a:t>)</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Salt is good; but if the salt has lost its flavor, how shall it be seasoned? 35 It is neither fit for the land nor for the dunghill, but men throw it out. He who has ears to hear, let him hear!.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 sel est une bonne chose ; mais si le sel devient fade, avec quoi l’assaisonnera–t–on ? 35 Il n’est utile ni pour la terre, ni pour le fumier ; on le jette dehors. Que celui qui a des oreilles pour entendre, entende !</a:t>
                      </a:r>
                      <a:endParaRPr kumimoji="0" lang="ar-EG"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6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3"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4"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090" name="Group 10"/>
          <p:cNvGraphicFramePr>
            <a:graphicFrameLocks noGrp="1"/>
          </p:cNvGraphicFramePr>
          <p:nvPr/>
        </p:nvGraphicFramePr>
        <p:xfrm>
          <a:off x="539750" y="14843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a:ln>
                            <a:noFill/>
                          </a:ln>
                          <a:solidFill>
                            <a:srgbClr val="FF9900"/>
                          </a:solidFill>
                          <a:effectLst/>
                          <a:latin typeface="Arial" charset="0"/>
                          <a:cs typeface="Arial" charset="0"/>
                        </a:rPr>
                        <a:t>Fourth Sunday of The Month of </a:t>
                      </a:r>
                      <a:r>
                        <a:rPr kumimoji="0" lang="en-US" sz="4000" b="0" i="0" u="none" strike="noStrike" cap="none" normalizeH="0" baseline="0" dirty="0" err="1">
                          <a:ln>
                            <a:noFill/>
                          </a:ln>
                          <a:solidFill>
                            <a:srgbClr val="FF9900"/>
                          </a:solidFill>
                          <a:effectLst/>
                          <a:latin typeface="Arial" charset="0"/>
                          <a:cs typeface="Arial" charset="0"/>
                        </a:rPr>
                        <a:t>Hatour</a:t>
                      </a:r>
                      <a:endParaRPr kumimoji="0" lang="en-US" sz="4000" b="0"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a:ln>
                            <a:noFill/>
                          </a:ln>
                          <a:solidFill>
                            <a:srgbClr val="FF9900"/>
                          </a:solidFill>
                          <a:effectLst/>
                          <a:latin typeface="Arial" charset="0"/>
                          <a:cs typeface="Arial" charset="0"/>
                        </a:rPr>
                        <a:t>الأحد ا</a:t>
                      </a:r>
                      <a:r>
                        <a:rPr kumimoji="0" lang="ar-EG" sz="4000" b="1" i="0" u="none" strike="noStrike" cap="none" normalizeH="0" baseline="0" dirty="0">
                          <a:ln>
                            <a:noFill/>
                          </a:ln>
                          <a:solidFill>
                            <a:srgbClr val="FF9900"/>
                          </a:solidFill>
                          <a:effectLst/>
                          <a:latin typeface="Arial" charset="0"/>
                          <a:cs typeface="Arial" charset="0"/>
                        </a:rPr>
                        <a:t>لرابع </a:t>
                      </a:r>
                      <a:r>
                        <a:rPr kumimoji="0" lang="ar-KW" sz="4000" b="1" i="0" u="none" strike="noStrike" cap="none" normalizeH="0" baseline="0" dirty="0">
                          <a:ln>
                            <a:noFill/>
                          </a:ln>
                          <a:solidFill>
                            <a:srgbClr val="FF9900"/>
                          </a:solidFill>
                          <a:effectLst/>
                          <a:latin typeface="Arial" charset="0"/>
                          <a:cs typeface="Arial" charset="0"/>
                        </a:rPr>
                        <a:t>من</a:t>
                      </a:r>
                      <a:r>
                        <a:rPr kumimoji="0" lang="ar-EG" sz="4000" b="1" i="0" u="none" strike="noStrike" cap="none" normalizeH="0" baseline="0" dirty="0">
                          <a:ln>
                            <a:noFill/>
                          </a:ln>
                          <a:solidFill>
                            <a:srgbClr val="FF9900"/>
                          </a:solidFill>
                          <a:effectLst/>
                          <a:latin typeface="Arial" charset="0"/>
                          <a:cs typeface="Arial" charset="0"/>
                        </a:rPr>
                        <a:t> </a:t>
                      </a:r>
                      <a:r>
                        <a:rPr kumimoji="0" lang="ar-KW" sz="4000" b="1" i="0" u="none" strike="noStrike" cap="none" normalizeH="0" baseline="0" dirty="0">
                          <a:ln>
                            <a:noFill/>
                          </a:ln>
                          <a:solidFill>
                            <a:srgbClr val="FF9900"/>
                          </a:solidFill>
                          <a:effectLst/>
                          <a:latin typeface="Arial" charset="0"/>
                          <a:cs typeface="Arial" charset="0"/>
                        </a:rPr>
                        <a:t>شهر </a:t>
                      </a:r>
                      <a:r>
                        <a:rPr kumimoji="0" lang="ar-EG" sz="4000" b="1" i="0" u="none" strike="noStrike" cap="none" normalizeH="0" baseline="0" dirty="0">
                          <a:ln>
                            <a:noFill/>
                          </a:ln>
                          <a:solidFill>
                            <a:srgbClr val="FF9900"/>
                          </a:solidFill>
                          <a:effectLst/>
                          <a:latin typeface="Arial" charset="0"/>
                          <a:cs typeface="Arial" charset="0"/>
                        </a:rPr>
                        <a:t>هاتور</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a:ln>
                            <a:noFill/>
                          </a:ln>
                          <a:solidFill>
                            <a:srgbClr val="FF9900"/>
                          </a:solidFill>
                          <a:effectLst/>
                          <a:latin typeface="Arial" charset="0"/>
                          <a:cs typeface="Arial" charset="0"/>
                        </a:rPr>
                        <a:t> </a:t>
                      </a:r>
                      <a:endParaRPr kumimoji="0" lang="en-CA" sz="4000" b="1"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a:ln>
                            <a:noFill/>
                          </a:ln>
                          <a:solidFill>
                            <a:srgbClr val="FF9900"/>
                          </a:solidFill>
                          <a:effectLst/>
                          <a:latin typeface="Arial" charset="0"/>
                          <a:cs typeface="Arial" charset="0"/>
                        </a:rPr>
                        <a:t>Quatrième dimanche du mois de </a:t>
                      </a:r>
                      <a:r>
                        <a:rPr kumimoji="0" lang="en-US" sz="4000" b="0" i="0" u="none" strike="noStrike" cap="none" normalizeH="0" baseline="0" dirty="0" err="1">
                          <a:ln>
                            <a:noFill/>
                          </a:ln>
                          <a:solidFill>
                            <a:srgbClr val="FF9900"/>
                          </a:solidFill>
                          <a:effectLst/>
                          <a:latin typeface="Arial" charset="0"/>
                          <a:cs typeface="Arial" charset="0"/>
                        </a:rPr>
                        <a:t>Hatour</a:t>
                      </a:r>
                      <a:endParaRPr kumimoji="0" lang="fr-CA" sz="4000" b="0" i="0" u="none" strike="noStrike" cap="none" normalizeH="0" baseline="0" dirty="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Vespers Psalm and Gospel</a:t>
            </a:r>
          </a:p>
          <a:p>
            <a:pPr algn="ctr" rtl="1"/>
            <a:r>
              <a:rPr lang="ar-EG" sz="4400" u="sng">
                <a:solidFill>
                  <a:srgbClr val="FF9933"/>
                </a:solidFill>
              </a:rPr>
              <a:t>مزمور و أنجيل  عشية</a:t>
            </a:r>
          </a:p>
          <a:p>
            <a:pPr algn="ctr" rtl="1"/>
            <a:r>
              <a:rPr lang="fr-CA" sz="4400" u="sng">
                <a:solidFill>
                  <a:srgbClr val="FF9933"/>
                </a:solidFill>
              </a:rPr>
              <a:t>Psaume et Évangile du soir</a:t>
            </a:r>
          </a:p>
        </p:txBody>
      </p:sp>
      <p:pic>
        <p:nvPicPr>
          <p:cNvPr id="30310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619" name="Group 43"/>
          <p:cNvGraphicFramePr>
            <a:graphicFrameLocks noGrp="1"/>
          </p:cNvGraphicFramePr>
          <p:nvPr/>
        </p:nvGraphicFramePr>
        <p:xfrm>
          <a:off x="0" y="0"/>
          <a:ext cx="9067800" cy="681444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00"/>
                          </a:solidFill>
                          <a:effectLst/>
                          <a:latin typeface="Arial" charset="0"/>
                          <a:cs typeface="Arial" charset="0"/>
                        </a:rPr>
                        <a:t>مزمور عشية</a:t>
                      </a:r>
                      <a:r>
                        <a:rPr kumimoji="0" lang="ar-SA" sz="3200" b="0" i="0" u="sng" strike="noStrike" cap="none" normalizeH="0" baseline="0" dirty="0">
                          <a:ln>
                            <a:noFill/>
                          </a:ln>
                          <a:solidFill>
                            <a:srgbClr val="FF9900"/>
                          </a:solidFill>
                          <a:effectLst/>
                          <a:latin typeface="Arial" charset="0"/>
                          <a:cs typeface="Arial" charset="0"/>
                        </a:rPr>
                        <a:t> ( </a:t>
                      </a:r>
                      <a:r>
                        <a:rPr kumimoji="0" lang="en-CA" sz="3200" b="0" i="0" u="sng" strike="noStrike" cap="none" normalizeH="0" baseline="0" dirty="0">
                          <a:ln>
                            <a:noFill/>
                          </a:ln>
                          <a:solidFill>
                            <a:srgbClr val="FF9900"/>
                          </a:solidFill>
                          <a:effectLst/>
                          <a:latin typeface="Arial" charset="0"/>
                          <a:cs typeface="Arial" charset="0"/>
                        </a:rPr>
                        <a:t>86</a:t>
                      </a:r>
                      <a:r>
                        <a:rPr kumimoji="0" lang="ar-SA" sz="3200" b="0" i="0" u="sng" strike="noStrike" cap="none" normalizeH="0" baseline="0" dirty="0">
                          <a:ln>
                            <a:noFill/>
                          </a:ln>
                          <a:solidFill>
                            <a:srgbClr val="FF9900"/>
                          </a:solidFill>
                          <a:effectLst/>
                          <a:latin typeface="Arial" charset="0"/>
                          <a:cs typeface="Arial" charset="0"/>
                        </a:rPr>
                        <a:t> : </a:t>
                      </a:r>
                      <a:r>
                        <a:rPr kumimoji="0" lang="en-CA" sz="3200" b="0" i="0" u="sng" strike="noStrike" cap="none" normalizeH="0" baseline="0" dirty="0">
                          <a:ln>
                            <a:noFill/>
                          </a:ln>
                          <a:solidFill>
                            <a:srgbClr val="FF9900"/>
                          </a:solidFill>
                          <a:effectLst/>
                          <a:latin typeface="Arial" charset="0"/>
                          <a:cs typeface="Arial" charset="0"/>
                        </a:rPr>
                        <a:t>12</a:t>
                      </a:r>
                      <a:r>
                        <a:rPr kumimoji="0" lang="ar-SA" sz="3200" b="0" i="0" u="sng" strike="noStrike" cap="none" normalizeH="0" baseline="0" dirty="0">
                          <a:ln>
                            <a:noFill/>
                          </a:ln>
                          <a:solidFill>
                            <a:srgbClr val="FF9900"/>
                          </a:solidFill>
                          <a:effectLst/>
                          <a:latin typeface="Arial" charset="0"/>
                          <a:cs typeface="Arial" charset="0"/>
                        </a:rPr>
                        <a:t> ،</a:t>
                      </a:r>
                      <a:r>
                        <a:rPr kumimoji="0" lang="en-CA" sz="3200" b="0" i="0" u="sng" strike="noStrike" cap="none" normalizeH="0" baseline="0" dirty="0">
                          <a:ln>
                            <a:noFill/>
                          </a:ln>
                          <a:solidFill>
                            <a:srgbClr val="FF9900"/>
                          </a:solidFill>
                          <a:effectLst/>
                          <a:latin typeface="Arial" charset="0"/>
                          <a:cs typeface="Arial" charset="0"/>
                        </a:rPr>
                        <a:t>10 </a:t>
                      </a:r>
                      <a:r>
                        <a:rPr kumimoji="0" lang="ar-SA" sz="3200" b="0" i="0" u="sng" strike="noStrike" cap="none" normalizeH="0" baseline="0" dirty="0">
                          <a:ln>
                            <a:noFill/>
                          </a:ln>
                          <a:solidFill>
                            <a:srgbClr val="FF9900"/>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أعترف لك أيها الرب إلهى من كل قلبى، وأمجد إسمك إلى الأبد، لأنك أنت عظيم وصانع العجائب، أنت وحدك الإله العظيم.</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هليلويا</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Psalms 86:12,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I will praise You, O Lord my God, with all my heart, And I will glorify Your name forevermore.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You are great, and do wondrous things; You alone are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0" algn="l"/>
                        </a:tabLst>
                      </a:pPr>
                      <a:r>
                        <a:rPr kumimoji="0" lang="fr-CA" sz="2800" b="0" i="0" u="sng" strike="noStrike" cap="none" normalizeH="0" baseline="0" dirty="0">
                          <a:ln>
                            <a:noFill/>
                          </a:ln>
                          <a:solidFill>
                            <a:srgbClr val="FF9900"/>
                          </a:solidFill>
                          <a:effectLst/>
                          <a:latin typeface="Arial" charset="0"/>
                          <a:cs typeface="Arial" charset="0"/>
                        </a:rPr>
                        <a:t>Psaumes 86:12, 10</a:t>
                      </a:r>
                    </a:p>
                    <a:p>
                      <a:pPr marL="0" marR="0" lvl="0" indent="0" algn="l" defTabSz="914400" rtl="0" eaLnBrk="1" fontAlgn="base" latinLnBrk="0" hangingPunct="1">
                        <a:lnSpc>
                          <a:spcPct val="100000"/>
                        </a:lnSpc>
                        <a:spcBef>
                          <a:spcPct val="20000"/>
                        </a:spcBef>
                        <a:spcAft>
                          <a:spcPct val="0"/>
                        </a:spcAft>
                        <a:buClrTx/>
                        <a:buSzTx/>
                        <a:buFontTx/>
                        <a:buNone/>
                        <a:tabLst>
                          <a:tab pos="0" algn="l"/>
                        </a:tabLst>
                      </a:pPr>
                      <a:r>
                        <a:rPr kumimoji="0" lang="fr-FR" sz="2800" b="0" i="0" u="none" strike="noStrike" cap="none" normalizeH="0" baseline="0" dirty="0">
                          <a:ln>
                            <a:noFill/>
                          </a:ln>
                          <a:solidFill>
                            <a:schemeClr val="bg1"/>
                          </a:solidFill>
                          <a:effectLst/>
                          <a:latin typeface="Arial" charset="0"/>
                          <a:cs typeface="Arial" charset="0"/>
                        </a:rPr>
                        <a:t>12  L’Éternel aussi donnera le bonheur, Et notre terre donnera ses produits.</a:t>
                      </a:r>
                    </a:p>
                    <a:p>
                      <a:pPr marL="0" marR="0" lvl="0" indent="0" algn="l" defTabSz="914400" rtl="0" eaLnBrk="1" fontAlgn="base" latinLnBrk="0" hangingPunct="1">
                        <a:lnSpc>
                          <a:spcPct val="100000"/>
                        </a:lnSpc>
                        <a:spcBef>
                          <a:spcPct val="20000"/>
                        </a:spcBef>
                        <a:spcAft>
                          <a:spcPct val="0"/>
                        </a:spcAft>
                        <a:buClrTx/>
                        <a:buSzTx/>
                        <a:buFontTx/>
                        <a:buNone/>
                        <a:tabLst>
                          <a:tab pos="0" algn="l"/>
                        </a:tabLst>
                      </a:pPr>
                      <a:endParaRPr kumimoji="0" lang="fr-FR" sz="20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tab pos="0" algn="l"/>
                        </a:tabLst>
                      </a:pPr>
                      <a:r>
                        <a:rPr kumimoji="0" lang="fr-FR" sz="2800" b="0" i="0" u="none" strike="noStrike" cap="none" normalizeH="0" baseline="0" dirty="0">
                          <a:ln>
                            <a:noFill/>
                          </a:ln>
                          <a:solidFill>
                            <a:schemeClr val="bg1"/>
                          </a:solidFill>
                          <a:effectLst/>
                          <a:latin typeface="Arial" charset="0"/>
                          <a:cs typeface="Arial" charset="0"/>
                        </a:rPr>
                        <a:t>10 Car toi, tu es grand et tu opères des miracles ; Toi seul, tu es Dieu. </a:t>
                      </a:r>
                    </a:p>
                    <a:p>
                      <a:pPr marL="0" marR="0" lvl="0" indent="0" algn="l" defTabSz="914400" rtl="0" eaLnBrk="1" fontAlgn="base" latinLnBrk="0" hangingPunct="1">
                        <a:lnSpc>
                          <a:spcPct val="100000"/>
                        </a:lnSpc>
                        <a:spcBef>
                          <a:spcPct val="20000"/>
                        </a:spcBef>
                        <a:spcAft>
                          <a:spcPct val="0"/>
                        </a:spcAft>
                        <a:buClrTx/>
                        <a:buSzTx/>
                        <a:buFontTx/>
                        <a:buNone/>
                        <a:tabLst>
                          <a:tab pos="0" algn="l"/>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4pv</a:t>
            </a:r>
          </a:p>
        </p:txBody>
      </p:sp>
      <p:sp>
        <p:nvSpPr>
          <p:cNvPr id="4" name="Text Box 29">
            <a:hlinkClick r:id="" action="ppaction://macro?name=LetThemExaltHimForBishop"/>
          </p:cNvPr>
          <p:cNvSpPr txBox="1">
            <a:spLocks noChangeArrowheads="1"/>
          </p:cNvSpPr>
          <p:nvPr/>
        </p:nvSpPr>
        <p:spPr bwMode="auto">
          <a:xfrm>
            <a:off x="6858000" y="59436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674" name="Group 50"/>
          <p:cNvGraphicFramePr>
            <a:graphicFrameLocks noGrp="1"/>
          </p:cNvGraphicFramePr>
          <p:nvPr/>
        </p:nvGraphicFramePr>
        <p:xfrm>
          <a:off x="76200" y="76200"/>
          <a:ext cx="9067800" cy="647700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متى</a:t>
                      </a:r>
                      <a:r>
                        <a:rPr kumimoji="0" lang="ar-SA" sz="3200" b="0" i="0" u="sng" strike="noStrike" cap="none" normalizeH="0" baseline="0">
                          <a:ln>
                            <a:noFill/>
                          </a:ln>
                          <a:solidFill>
                            <a:srgbClr val="FF9900"/>
                          </a:solidFill>
                          <a:effectLst/>
                          <a:latin typeface="Arial" charset="0"/>
                          <a:cs typeface="Arial" charset="0"/>
                        </a:rPr>
                        <a:t> ( 17 : 14 ـ 21 )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جاءوا الى الجمع تقدم اليه رجل جاثيا له. وقائلا يا سيد ارحم ابني فانه يصرع ويتالم شديدا ويقع كثيرا في النار وكثيرا في الماء. </a:t>
                      </a:r>
                      <a:endParaRPr kumimoji="0" lang="ar-S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17:14-21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when they had come to the multitude, a man came to Him, kneeling down to Him and saying, 15 Lord, have mercy on my son, for he is an epileptic and suffers severely; for he often falls into the fire and often into the water.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Matthew 17:14-21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Lorsqu’ils furent arrivés près de la foule, un homme vint se jeter à genoux devant Jésus et dit : 15 Seigneur, aie pitié de mon fils, qui est lunatique et malade ; il tombe souvent dans le feu et souvent dans l’eau.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4v</a:t>
            </a: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684" name="Group 36"/>
          <p:cNvGraphicFramePr>
            <a:graphicFrameLocks noGrp="1"/>
          </p:cNvGraphicFramePr>
          <p:nvPr/>
        </p:nvGraphicFramePr>
        <p:xfrm>
          <a:off x="76200" y="76200"/>
          <a:ext cx="9067800" cy="6400800"/>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واحضرته الى تلاميذك فلم يقدروا ان يشفوه. فاجاب يسوع وقال ايها الجيل غير المؤمن الملتوي الى متى اكون معكم الى متى احتملكم قدموه الي ههنا.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So I brought him to Your disciples, but they could not cure him. 17 Then Jesus answered and said, O faithless and perverse generation, how long shall I be with you? How long shall I bear with you? Bring him here to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Je l’ai amené à tes disciples, et ils n’ont pu le guérir. 17 Jésus répondit : Race incrédule et perverse, jusques à quand serai–je avec vous ? Jusques à quand vous supporterai–je ? Amenez–le–moi ici.</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709" name="Group 37"/>
          <p:cNvGraphicFramePr>
            <a:graphicFrameLocks noGrp="1"/>
          </p:cNvGraphicFramePr>
          <p:nvPr/>
        </p:nvGraphicFramePr>
        <p:xfrm>
          <a:off x="76200" y="76200"/>
          <a:ext cx="9067800" cy="64008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فانتهره يسوع فخرج منه الشيطان فشفي الغلام من تلك الساعة. ثم تقدم التلاميذ الى يسوع على انفراد وقالوا لماذا لم نقدر نحن ان نخرجه. فقال لهم يسوع لعدم ايمانكم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Jesus rebuked the demon, and it came out of him; and the child was cured from that very hour. 19 Then the disciples came to Jesus privately and said, Why could we not cast it out? 20 So Jesus said to them, Because of your unbelief;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Jésus menaça le démon, qui sortit du garçon, et celui–ci fut guéri à l’heure même.19 Alors les disciples s’approchèrent de Jésus et lui dirent en privé : Pourquoi n’avons–nous pas pu chasser ce démon ? 20  C’est à cause de votre petite foi, leur dit Jésus.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817" name="Group 49"/>
          <p:cNvGraphicFramePr>
            <a:graphicFrameLocks noGrp="1"/>
          </p:cNvGraphicFramePr>
          <p:nvPr/>
        </p:nvGraphicFramePr>
        <p:xfrm>
          <a:off x="76200" y="76200"/>
          <a:ext cx="8991600" cy="6412992"/>
        </p:xfrm>
        <a:graphic>
          <a:graphicData uri="http://schemas.openxmlformats.org/drawingml/2006/table">
            <a:tbl>
              <a:tblPr/>
              <a:tblGrid>
                <a:gridCol w="44196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فالحق اقول لكم لو كان لكم ايمان مثل حبة خردل لكنتم تقولون لهذا الجبل انتقل من هنا الى هناك فينتقل ولا يكون شيء غير ممكن لديكم. واما هذا الجنس فلا يخرج الا بالصلاة والصوم.</a:t>
                      </a:r>
                      <a:r>
                        <a:rPr kumimoji="0" lang="ar-SA" sz="2800" b="0" i="0" u="none" strike="noStrike" cap="none" normalizeH="0" baseline="0" dirty="0">
                          <a:ln>
                            <a:noFill/>
                          </a:ln>
                          <a:solidFill>
                            <a:srgbClr val="FF9900"/>
                          </a:solidFill>
                          <a:effectLst/>
                          <a:latin typeface="Arial" charset="0"/>
                          <a:cs typeface="Arial" charset="0"/>
                        </a:rPr>
                        <a:t> </a:t>
                      </a:r>
                      <a:r>
                        <a:rPr kumimoji="0" lang="en-US" sz="3200" b="0" i="0" u="none" strike="noStrike" cap="none" normalizeH="0" baseline="0" dirty="0">
                          <a:ln>
                            <a:noFill/>
                          </a:ln>
                          <a:solidFill>
                            <a:srgbClr val="FF9900"/>
                          </a:solidFill>
                          <a:effectLst/>
                          <a:latin typeface="Arial" charset="0"/>
                          <a:cs typeface="Arial" charset="0"/>
                        </a:rPr>
                        <a:t>)</a:t>
                      </a:r>
                      <a:r>
                        <a:rPr kumimoji="0" lang="ar-SA" sz="3200" b="0" i="0" u="none" strike="noStrike" cap="none" normalizeH="0" baseline="0" dirty="0">
                          <a:ln>
                            <a:noFill/>
                          </a:ln>
                          <a:solidFill>
                            <a:srgbClr val="FF9900"/>
                          </a:solidFill>
                          <a:effectLst/>
                          <a:latin typeface="Arial" charset="0"/>
                          <a:cs typeface="Arial" charset="0"/>
                        </a:rPr>
                        <a:t> والمجد للـه دائماً )</a:t>
                      </a:r>
                      <a:endParaRPr kumimoji="0" lang="en-US" sz="3200" b="0" i="0" u="none" strike="noStrike" cap="none" normalizeH="0" baseline="0" dirty="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assuredly, I say to you, if you have faith as a mustard seed, you will say to this mountain, `Move from here to there,' and it will move; and nothing will be impossible for you. 21 However, this kind does not go out except by prayer and fasting.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En vérité je vous le dis, si vous avez de la foi comme un grain de moutarde, vous direz à cette montagne : </a:t>
                      </a:r>
                      <a:r>
                        <a:rPr kumimoji="0" lang="fr-FR" sz="2800" b="0" i="0" u="none" strike="noStrike" cap="none" normalizeH="0" baseline="0" dirty="0" err="1">
                          <a:ln>
                            <a:noFill/>
                          </a:ln>
                          <a:solidFill>
                            <a:schemeClr val="bg1"/>
                          </a:solidFill>
                          <a:effectLst/>
                          <a:latin typeface="Arial" charset="0"/>
                          <a:cs typeface="Arial" charset="0"/>
                        </a:rPr>
                        <a:t>Transporte–toi</a:t>
                      </a:r>
                      <a:r>
                        <a:rPr kumimoji="0" lang="fr-FR" sz="2800" b="0" i="0" u="none" strike="noStrike" cap="none" normalizeH="0" baseline="0" dirty="0">
                          <a:ln>
                            <a:noFill/>
                          </a:ln>
                          <a:solidFill>
                            <a:schemeClr val="bg1"/>
                          </a:solidFill>
                          <a:effectLst/>
                          <a:latin typeface="Arial" charset="0"/>
                          <a:cs typeface="Arial" charset="0"/>
                        </a:rPr>
                        <a:t> d’ici là, et elle se transportera ; rien ne vous sera impossible.</a:t>
                      </a:r>
                      <a:r>
                        <a:rPr kumimoji="0" lang="fr-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21 Mais cette sorte (de démon) ne sort que par la prière et par le jeûne</a:t>
                      </a:r>
                      <a:r>
                        <a:rPr kumimoji="0" lang="fr-FR" sz="32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3200" b="0" i="0" u="none" strike="noStrike" cap="none" normalizeH="0" baseline="0" dirty="0">
                        <a:ln>
                          <a:noFill/>
                        </a:ln>
                        <a:solidFill>
                          <a:schemeClr val="bg1"/>
                        </a:solidFill>
                        <a:effectLst/>
                        <a:latin typeface="Arial" charset="0"/>
                        <a:cs typeface="Arial" charset="0"/>
                      </a:endParaRP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a:r>
              <a:rPr lang="en-US" sz="4400" u="sng">
                <a:solidFill>
                  <a:srgbClr val="FF9933"/>
                </a:solidFill>
              </a:rPr>
              <a:t>Matins Psalm and Gospel</a:t>
            </a:r>
          </a:p>
          <a:p>
            <a:pPr algn="ctr" rtl="1"/>
            <a:r>
              <a:rPr lang="ar-EG" sz="4400" u="sng">
                <a:solidFill>
                  <a:srgbClr val="FF9933"/>
                </a:solidFill>
              </a:rPr>
              <a:t>مزمور و أنجيل  باكر</a:t>
            </a:r>
          </a:p>
          <a:p>
            <a:pPr algn="ctr" rtl="1"/>
            <a:r>
              <a:rPr lang="fr-CA" sz="4400" u="sng">
                <a:solidFill>
                  <a:srgbClr val="FF9933"/>
                </a:solidFill>
              </a:rPr>
              <a:t>Psaume et Évangile du Matin</a:t>
            </a:r>
          </a:p>
        </p:txBody>
      </p:sp>
      <p:pic>
        <p:nvPicPr>
          <p:cNvPr id="304131"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845" name="Group 29"/>
          <p:cNvGraphicFramePr>
            <a:graphicFrameLocks noGrp="1"/>
          </p:cNvGraphicFramePr>
          <p:nvPr/>
        </p:nvGraphicFramePr>
        <p:xfrm>
          <a:off x="0" y="76200"/>
          <a:ext cx="9144000" cy="6506592"/>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00"/>
                          </a:solidFill>
                          <a:effectLst/>
                          <a:latin typeface="Arial" charset="0"/>
                          <a:cs typeface="Arial" charset="0"/>
                        </a:rPr>
                        <a:t>م</a:t>
                      </a:r>
                      <a:r>
                        <a:rPr kumimoji="0" lang="ar-EG" sz="3200" b="0" i="0" u="sng" strike="noStrike" cap="none" normalizeH="0" baseline="0" dirty="0">
                          <a:ln>
                            <a:noFill/>
                          </a:ln>
                          <a:solidFill>
                            <a:srgbClr val="FF9900"/>
                          </a:solidFill>
                          <a:effectLst/>
                          <a:latin typeface="Arial" charset="0"/>
                          <a:cs typeface="Arial" charset="0"/>
                        </a:rPr>
                        <a:t>زمور باكر</a:t>
                      </a:r>
                      <a:r>
                        <a:rPr kumimoji="0" lang="ar-SA" sz="3200" b="0" i="0" u="sng" strike="noStrike" cap="none" normalizeH="0" baseline="0" dirty="0">
                          <a:ln>
                            <a:noFill/>
                          </a:ln>
                          <a:solidFill>
                            <a:srgbClr val="FF9900"/>
                          </a:solidFill>
                          <a:effectLst/>
                          <a:latin typeface="Arial" charset="0"/>
                          <a:cs typeface="Arial" charset="0"/>
                        </a:rPr>
                        <a:t> ( 142 : 7 )</a:t>
                      </a:r>
                      <a:r>
                        <a:rPr kumimoji="0" lang="ar-SA" sz="3600" b="1" i="0" u="sng" strike="noStrike" cap="none" normalizeH="0" baseline="0" dirty="0">
                          <a:ln>
                            <a:noFill/>
                          </a:ln>
                          <a:solidFill>
                            <a:schemeClr val="bg1"/>
                          </a:solidFill>
                          <a:effectLst/>
                          <a:latin typeface="Arial" charset="0"/>
                          <a:cs typeface="Arial" charset="0"/>
                        </a:rPr>
                        <a:t> </a:t>
                      </a:r>
                      <a:endParaRPr kumimoji="0" lang="ar-SA" sz="3600" b="0" i="0" u="sng"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فلأسمع رحمتك بالغداة، فإنى عليك توكلت، عرفنى يارب الطريق التى أسلك فيها، لأنى إليك رفعت نفسى.       </a:t>
                      </a:r>
                      <a:r>
                        <a:rPr kumimoji="0" lang="ar-SA" sz="3200" b="1" i="0" u="none" strike="noStrike" cap="none" normalizeH="0" baseline="0" dirty="0">
                          <a:ln>
                            <a:noFill/>
                          </a:ln>
                          <a:solidFill>
                            <a:schemeClr val="bg1"/>
                          </a:solidFill>
                          <a:effectLst/>
                          <a:latin typeface="Arial" charset="0"/>
                          <a:cs typeface="Arial" charset="0"/>
                        </a:rPr>
                        <a:t>هليلويا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143:8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Cause me to hear Your lovingkindness in the morning, For in You do I trust; Cause me to know the way in which I should walk, For I lift up my soul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a:t>
                      </a:r>
                      <a:r>
                        <a:rPr kumimoji="0" lang="en-US" sz="3200" b="0" i="0" u="sng" strike="noStrike" cap="none" normalizeH="0" baseline="0" dirty="0">
                          <a:ln>
                            <a:noFill/>
                          </a:ln>
                          <a:solidFill>
                            <a:srgbClr val="FF9900"/>
                          </a:solidFill>
                          <a:effectLst/>
                          <a:latin typeface="Arial" charset="0"/>
                          <a:cs typeface="Arial" charset="0"/>
                        </a:rPr>
                        <a:t> 143:8</a:t>
                      </a:r>
                      <a:endParaRPr kumimoji="0" lang="ar-EG" sz="3200" b="0" i="0" u="sng" strike="noStrike" cap="none" normalizeH="0" baseline="0" dirty="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a:t>
                      </a:r>
                      <a:r>
                        <a:rPr kumimoji="0" lang="fr-FR" sz="2800" b="0" i="0" u="none" strike="noStrike" cap="none" normalizeH="0" baseline="0" dirty="0" err="1">
                          <a:ln>
                            <a:noFill/>
                          </a:ln>
                          <a:solidFill>
                            <a:schemeClr val="bg1"/>
                          </a:solidFill>
                          <a:effectLst/>
                          <a:latin typeface="Arial" charset="0"/>
                          <a:cs typeface="Arial" charset="0"/>
                        </a:rPr>
                        <a:t>Fais–moi</a:t>
                      </a:r>
                      <a:r>
                        <a:rPr kumimoji="0" lang="fr-FR" sz="2800" b="0" i="0" u="none" strike="noStrike" cap="none" normalizeH="0" baseline="0" dirty="0">
                          <a:ln>
                            <a:noFill/>
                          </a:ln>
                          <a:solidFill>
                            <a:schemeClr val="bg1"/>
                          </a:solidFill>
                          <a:effectLst/>
                          <a:latin typeface="Arial" charset="0"/>
                          <a:cs typeface="Arial" charset="0"/>
                        </a:rPr>
                        <a:t> entendre Dès le matin ta bienveillance ! Car je me confie en toi. </a:t>
                      </a:r>
                      <a:r>
                        <a:rPr kumimoji="0" lang="fr-FR" sz="2800" b="0" i="0" u="none" strike="noStrike" cap="none" normalizeH="0" baseline="0" dirty="0" err="1">
                          <a:ln>
                            <a:noFill/>
                          </a:ln>
                          <a:solidFill>
                            <a:schemeClr val="bg1"/>
                          </a:solidFill>
                          <a:effectLst/>
                          <a:latin typeface="Arial" charset="0"/>
                          <a:cs typeface="Arial" charset="0"/>
                        </a:rPr>
                        <a:t>Fais–moi</a:t>
                      </a:r>
                      <a:r>
                        <a:rPr kumimoji="0" lang="fr-FR" sz="2800" b="0" i="0" u="none" strike="noStrike" cap="none" normalizeH="0" baseline="0" dirty="0">
                          <a:ln>
                            <a:noFill/>
                          </a:ln>
                          <a:solidFill>
                            <a:schemeClr val="bg1"/>
                          </a:solidFill>
                          <a:effectLst/>
                          <a:latin typeface="Arial" charset="0"/>
                          <a:cs typeface="Arial" charset="0"/>
                        </a:rPr>
                        <a:t> connaître le chemin où je dois marcher ! Car j’élève à toi mon âme.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4pm</a:t>
            </a:r>
          </a:p>
        </p:txBody>
      </p:sp>
      <p:sp>
        <p:nvSpPr>
          <p:cNvPr id="4" name="Text Box 29">
            <a:hlinkClick r:id="" action="ppaction://macro?name=LetThemExaltHimForBishop"/>
          </p:cNvPr>
          <p:cNvSpPr txBox="1">
            <a:spLocks noChangeArrowheads="1"/>
          </p:cNvSpPr>
          <p:nvPr/>
        </p:nvSpPr>
        <p:spPr bwMode="auto">
          <a:xfrm>
            <a:off x="7010400" y="5638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902" name="Group 38"/>
          <p:cNvGraphicFramePr>
            <a:graphicFrameLocks noGrp="1"/>
          </p:cNvGraphicFramePr>
          <p:nvPr/>
        </p:nvGraphicFramePr>
        <p:xfrm>
          <a:off x="76200" y="152400"/>
          <a:ext cx="9067800" cy="662940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يوحنا</a:t>
                      </a:r>
                      <a:r>
                        <a:rPr kumimoji="0" lang="ar-SA" sz="3600" b="0" i="0" u="sng" strike="noStrike" cap="none" normalizeH="0" baseline="0">
                          <a:ln>
                            <a:noFill/>
                          </a:ln>
                          <a:solidFill>
                            <a:srgbClr val="FF9900"/>
                          </a:solidFill>
                          <a:effectLst/>
                          <a:latin typeface="Arial" charset="0"/>
                          <a:cs typeface="Arial" charset="0"/>
                        </a:rPr>
                        <a:t> ( 20 : 1 ـ 18 )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اول الاسبوع جاءت مريم المجدلية الى القبر باكرا والظلام باق فنظرت الحجر مرفوعا عن القبر.</a:t>
                      </a:r>
                      <a:r>
                        <a:rPr kumimoji="0" lang="ar-SA"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John 20:1-18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on the first day of the week Mary Magdalene went to the tomb early, while it was still dark, and saw that the stone had been taken away from the tomb.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Jean 20:1-18</a:t>
                      </a:r>
                      <a:endParaRPr kumimoji="0" lang="ar-EG" sz="32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Le premier jour de la semaine, Marie–Madeleine se rendit au tombeau dès le matin, comme il faisait encore obscur ; et elle vit que la pierre était enlevée du tombeau.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4m</a:t>
            </a:r>
          </a:p>
        </p:txBody>
      </p:sp>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927" name="Group 39"/>
          <p:cNvGraphicFramePr>
            <a:graphicFrameLocks noGrp="1"/>
          </p:cNvGraphicFramePr>
          <p:nvPr/>
        </p:nvGraphicFramePr>
        <p:xfrm>
          <a:off x="152400" y="76200"/>
          <a:ext cx="8839200" cy="6324600"/>
        </p:xfrm>
        <a:graphic>
          <a:graphicData uri="http://schemas.openxmlformats.org/drawingml/2006/table">
            <a:tbl>
              <a:tblPr/>
              <a:tblGrid>
                <a:gridCol w="4876800">
                  <a:extLst>
                    <a:ext uri="{9D8B030D-6E8A-4147-A177-3AD203B41FA5}">
                      <a16:colId xmlns:a16="http://schemas.microsoft.com/office/drawing/2014/main" val="20000"/>
                    </a:ext>
                  </a:extLst>
                </a:gridCol>
                <a:gridCol w="3962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فركضت وجاءت الى سمعان بطرس والى التلميذ الاخر الذي كان يسوع يحبه وقالت لهما اخذوا السيد من القبر ولسنا نعلم اين وضعوه. فخرج بطرس والتلميذ الاخر واتيا الى القبر.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she ran and came to Simon Peter, and to the other disciple, whom Jesus loved, and said to them, They have taken away the Lord out of the tomb, and we do not know where they have laid Him. 3 Peter therefore went out, and the other disciple, and were going to the tomb.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Elle courut trouver Simon Pierre et l’autre disciple que Jésus aimait, et leur dit : On a enlevé du tombeau le Seigneur, et nous ne savons pas où on l’a mis.3  Pierre et l’autre disciple sortirent pour aller au tombeau.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956" name="Group 44"/>
          <p:cNvGraphicFramePr>
            <a:graphicFrameLocks noGrp="1"/>
          </p:cNvGraphicFramePr>
          <p:nvPr/>
        </p:nvGraphicFramePr>
        <p:xfrm>
          <a:off x="0" y="76200"/>
          <a:ext cx="9144000" cy="677088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الاثنان يركضان معا فسبق التلميذ الاخر بطرس وجاء اولا الى القبر. وانحنى فنظر الاكفان موضوعة ولكنه لم يدخل. ثم جاء سمعان بطرس يتبعه ودخل القبر ونظر الاكفان موضوعة.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they both ran together, and the other disciple outran Peter and came to the tomb first. 5 And he, stooping down and looking in, saw the linen cloths lying there; yet he did not go in. 6 Then Simon Peter came, following him, and went into the tomb; and he saw the linen cloths lying there,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couraient tous deux ensemble. Mais l’autre disciple courut plus vite que Pierre et arriva le premier au tombeau ;5 il se baissa, vit les bandelettes qui étaient là, pourtant il n’entra pas.6  Simon Pierre qui le suivait, arriva. Il entra dans le tombeau, aperçut les bandelettes qui étaient là</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414" name="Group 38"/>
          <p:cNvGraphicFramePr>
            <a:graphicFrameLocks noGrp="1"/>
          </p:cNvGraphicFramePr>
          <p:nvPr/>
        </p:nvGraphicFramePr>
        <p:xfrm>
          <a:off x="76200" y="76200"/>
          <a:ext cx="9067800" cy="632460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والمنديل الذي كان على راسه ليس موضوعا مع الاكفان بل ملفوفا في موضع وحده. فحينئذ دخل ايضا التلميذ الاخر الذي جاء اولا الى القبر وراى فامن. </a:t>
                      </a:r>
                      <a:endParaRPr kumimoji="0" lang="en-US" sz="2800" b="0" i="0" u="none" strike="noStrike" cap="none" normalizeH="0" baseline="0">
                        <a:ln>
                          <a:noFill/>
                        </a:ln>
                        <a:solidFill>
                          <a:srgbClr val="FF9900"/>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 handkerchief that had been around His head, not lying with the linen cloths, but folded together in a place by itself. 8 Then the other disciple, who came to the tomb first, went in also; and he saw and believed.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le linge qu’on avait mis sur la tête de Jésus, non pas avec les bandelettes, mais roulé à une place à part. 8 Alors l’autre disciple, qui était arrivé le premier au tombeau, entra aussi ; il vit et il crut.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865" name="Group 17"/>
          <p:cNvGraphicFramePr>
            <a:graphicFrameLocks noGrp="1"/>
          </p:cNvGraphicFramePr>
          <p:nvPr/>
        </p:nvGraphicFramePr>
        <p:xfrm>
          <a:off x="76200" y="76200"/>
          <a:ext cx="8991600" cy="6324600"/>
        </p:xfrm>
        <a:graphic>
          <a:graphicData uri="http://schemas.openxmlformats.org/drawingml/2006/table">
            <a:tbl>
              <a:tblPr/>
              <a:tblGrid>
                <a:gridCol w="41910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لم يكونوا بعد يعرفون الكتاب انه ينبغي ان يقوم من الاموات.</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فمضى التلميذان ايضا الى موضعهما.</a:t>
                      </a:r>
                      <a:r>
                        <a:rPr kumimoji="0" lang="en-C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For as yet they did not know the Scripture, that He must rise again from the dead. </a:t>
                      </a:r>
                      <a:r>
                        <a:rPr kumimoji="0" lang="en-US" sz="2700" b="0" i="0" u="none" strike="noStrike" cap="none" normalizeH="0" baseline="0">
                          <a:ln>
                            <a:noFill/>
                          </a:ln>
                          <a:solidFill>
                            <a:schemeClr val="bg1"/>
                          </a:solidFill>
                          <a:effectLst/>
                          <a:latin typeface="Arial" charset="0"/>
                          <a:cs typeface="Arial" charset="0"/>
                        </a:rPr>
                        <a:t>10 Then the disciples went away again to their own homes. </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Car ils n’avaient pas encore compris l’Écriture, selon laquelle Jésus devait ressusciter d’entre les morts. </a:t>
                      </a:r>
                      <a:r>
                        <a:rPr kumimoji="0" lang="fr-FR" sz="2700" b="0" i="0" u="none" strike="noStrike" cap="none" normalizeH="0" baseline="0">
                          <a:ln>
                            <a:noFill/>
                          </a:ln>
                          <a:solidFill>
                            <a:schemeClr val="bg1"/>
                          </a:solidFill>
                          <a:effectLst/>
                          <a:latin typeface="Arial" charset="0"/>
                          <a:cs typeface="Arial" charset="0"/>
                        </a:rPr>
                        <a:t>10 Et les disciples s’en retournèrent chez eux. </a:t>
                      </a:r>
                    </a:p>
                  </a:txBody>
                  <a:tcPr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448" name="Group 48"/>
          <p:cNvGraphicFramePr>
            <a:graphicFrameLocks noGrp="1"/>
          </p:cNvGraphicFramePr>
          <p:nvPr/>
        </p:nvGraphicFramePr>
        <p:xfrm>
          <a:off x="0" y="76200"/>
          <a:ext cx="9067800" cy="638772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مريم فكانت واقفة عند القبر خارجا تبكي وفيما هي تبكي انحنت الى القبر. فنظرت ملاكين بثياب بيض جالسين واحدا عند الراس والاخر عند الرجلين حيث كان جسد يسوع موضوعا.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Mary stood outside by the tomb weeping, and as she wept she stooped down and looked into the tomb. 12 And she saw two angels in white sitting, one at the head and the other at the feet, where the body of Jesus had lain.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Cependant, Marie se tenait dehors, près du tombeau, et pleurait. Comme elle pleurait, elle se baissa pour regarder dans le tombeau.12 et vit deux anges vêtus de blanc, assis à la place où avait été couché le corps de Jésus, l’un à la tête, l’autre aux pieds.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58" name="Group 34"/>
          <p:cNvGraphicFramePr>
            <a:graphicFrameLocks noGrp="1"/>
          </p:cNvGraphicFramePr>
          <p:nvPr/>
        </p:nvGraphicFramePr>
        <p:xfrm>
          <a:off x="0" y="76200"/>
          <a:ext cx="9144000" cy="6344160"/>
        </p:xfrm>
        <a:graphic>
          <a:graphicData uri="http://schemas.openxmlformats.org/drawingml/2006/table">
            <a:tbl>
              <a:tblPr/>
              <a:tblGrid>
                <a:gridCol w="50292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لها يا امراة لماذا تبكين قالت لهما انهم اخذوا سيدي ولست اعلم اين وضعوه. ولما قالت هذا التفتت الى الوراء فنظرت يسوع واقفا ولم تعلم انه يسوع.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they said to her, Woman, why are you weeping? She said to them, Because they have taken away my Lord, and I do not know where they have laid Him. 14 Now when she had said this, she turned around and saw Jesus standing there, and did not know that it was Jesus.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Ils lui dirent : Femme, pourquoi pleures–tu ? Elle leur répondit : Parce qu’on a enlevé mon Seigneur, et je ne sais où on l’a mis.14 En disant cela, elle se retourna et vit Jésus debout ; mais elle ne savait pas que c’était Jésus.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485" name="Group 37"/>
          <p:cNvGraphicFramePr>
            <a:graphicFrameLocks noGrp="1"/>
          </p:cNvGraphicFramePr>
          <p:nvPr/>
        </p:nvGraphicFramePr>
        <p:xfrm>
          <a:off x="76200" y="0"/>
          <a:ext cx="9067800" cy="6172200"/>
        </p:xfrm>
        <a:graphic>
          <a:graphicData uri="http://schemas.openxmlformats.org/drawingml/2006/table">
            <a:tbl>
              <a:tblPr/>
              <a:tblGrid>
                <a:gridCol w="4800600">
                  <a:extLst>
                    <a:ext uri="{9D8B030D-6E8A-4147-A177-3AD203B41FA5}">
                      <a16:colId xmlns:a16="http://schemas.microsoft.com/office/drawing/2014/main" val="20000"/>
                    </a:ext>
                  </a:extLst>
                </a:gridCol>
                <a:gridCol w="4267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امراة لماذا تبكين من تطلبين فظنت تلك انه البستاني فقالت له يا سيد ان كنت انت قد حملته فقل لي اين وضعته وانا اخذه.</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Jesus said to her, Woman, why are you weeping? Whom are you seeking? She, supposing Him to be the gardener, said to Him, Sir, if You have carried Him away, tell me where You have laid Him, and I will take Him away.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Jésus lui dit : Femme, pourquoi pleures–tu ? Qui cherches–tu ? Pensant que c’était le jardinier, elle lui dit : Seigneur, si c’est toi qui l’as emporté, dis–moi où tu l’as mis, et je le prendrai.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173" name="Group 21"/>
          <p:cNvGraphicFramePr>
            <a:graphicFrameLocks noGrp="1"/>
          </p:cNvGraphicFramePr>
          <p:nvPr/>
        </p:nvGraphicFramePr>
        <p:xfrm>
          <a:off x="76200" y="152400"/>
          <a:ext cx="9067800" cy="6019800"/>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مريم فالتفتت تلك وقالت له ربوني الذي تفسيره يا معلم. قال لها يسوع لا تلمسيني لاني لم اصعد بعد الى ابي</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Jesus said to her, Mary! She turned and said to Him, Rabboni! (which is to say, Teacher). 17 Jesus said to her, Do not cling to Me, for I have not yet ascended to My Father;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Jésus lui dit : Marie ! Elle se retourna et lui dit en hébreu : Rabbouni, c’est–à–dire : Maître ! 17 Jésus lui dit : Ne me touche pas ; car je ne suis pas encore monté vers mon Père.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3113" name="Group 57"/>
          <p:cNvGraphicFramePr>
            <a:graphicFrameLocks noGrp="1"/>
          </p:cNvGraphicFramePr>
          <p:nvPr/>
        </p:nvGraphicFramePr>
        <p:xfrm>
          <a:off x="76200" y="0"/>
          <a:ext cx="9067800" cy="6417312"/>
        </p:xfrm>
        <a:graphic>
          <a:graphicData uri="http://schemas.openxmlformats.org/drawingml/2006/table">
            <a:tbl>
              <a:tblPr/>
              <a:tblGrid>
                <a:gridCol w="4876800">
                  <a:extLst>
                    <a:ext uri="{9D8B030D-6E8A-4147-A177-3AD203B41FA5}">
                      <a16:colId xmlns:a16="http://schemas.microsoft.com/office/drawing/2014/main" val="20000"/>
                    </a:ext>
                  </a:extLst>
                </a:gridCol>
                <a:gridCol w="41910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 اذهبي الى اخوتي وقولي لهم اني اصعد الى ابي وابيكم والهي والهكم. فجاءت مريم المجدلية واخبرت التلاميذ انها رات الرب وانه قال لها هذا</a:t>
                      </a:r>
                      <a:r>
                        <a:rPr kumimoji="0" lang="ar-SA" sz="2800" b="0" i="0" u="none" strike="noStrike" cap="none" normalizeH="0" baseline="0" dirty="0">
                          <a:ln>
                            <a:noFill/>
                          </a:ln>
                          <a:solidFill>
                            <a:schemeClr val="bg1"/>
                          </a:solidFill>
                          <a:effectLst/>
                          <a:latin typeface="Arial" charset="0"/>
                          <a:cs typeface="Arial" charset="0"/>
                        </a:rPr>
                        <a:t>.</a:t>
                      </a:r>
                      <a:r>
                        <a:rPr kumimoji="0" lang="en-US" sz="3200" b="0" i="0" u="none" strike="noStrike" cap="none" normalizeH="0" baseline="0" dirty="0">
                          <a:ln>
                            <a:noFill/>
                          </a:ln>
                          <a:solidFill>
                            <a:srgbClr val="FF9900"/>
                          </a:solidFill>
                          <a:effectLst/>
                          <a:latin typeface="Arial" charset="0"/>
                          <a:cs typeface="Arial" charset="0"/>
                        </a:rPr>
                        <a:t>)</a:t>
                      </a:r>
                      <a:r>
                        <a:rPr kumimoji="0" lang="ar-SA" sz="3600" b="0" i="0" u="none" strike="noStrike" cap="none" normalizeH="0" baseline="0" dirty="0">
                          <a:ln>
                            <a:noFill/>
                          </a:ln>
                          <a:solidFill>
                            <a:srgbClr val="FF9900"/>
                          </a:solidFill>
                          <a:effectLst/>
                          <a:latin typeface="Arial" charset="0"/>
                          <a:cs typeface="Arial" charset="0"/>
                        </a:rPr>
                        <a:t> والمجد للـه دائماً</a:t>
                      </a:r>
                      <a:r>
                        <a:rPr kumimoji="0" lang="ar-SA" sz="3600" b="1"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rgbClr val="FF9900"/>
                          </a:solidFill>
                          <a:effectLst/>
                          <a:latin typeface="Arial" charset="0"/>
                          <a:cs typeface="Arial" charset="0"/>
                        </a:rPr>
                        <a:t>)</a:t>
                      </a:r>
                      <a:endParaRPr kumimoji="0" lang="en-US" sz="3600" b="0"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6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go to My brethren and say to them, `I am ascending to My Father and your Father, and to My God and your God.' 18 Mary Magdalene came and told the disciples that she had seen the Lord, and that He had spoken these things to her.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Mais va vers mes frères et </a:t>
                      </a:r>
                      <a:r>
                        <a:rPr kumimoji="0" lang="fr-FR" sz="2800" b="0" i="0" u="none" strike="noStrike" cap="none" normalizeH="0" baseline="0" dirty="0" err="1">
                          <a:ln>
                            <a:noFill/>
                          </a:ln>
                          <a:solidFill>
                            <a:schemeClr val="bg1"/>
                          </a:solidFill>
                          <a:effectLst/>
                          <a:latin typeface="Arial" charset="0"/>
                          <a:cs typeface="Arial" charset="0"/>
                        </a:rPr>
                        <a:t>dis–leur</a:t>
                      </a:r>
                      <a:r>
                        <a:rPr kumimoji="0" lang="fr-FR" sz="2800" b="0" i="0" u="none" strike="noStrike" cap="none" normalizeH="0" baseline="0" dirty="0">
                          <a:ln>
                            <a:noFill/>
                          </a:ln>
                          <a:solidFill>
                            <a:schemeClr val="bg1"/>
                          </a:solidFill>
                          <a:effectLst/>
                          <a:latin typeface="Arial" charset="0"/>
                          <a:cs typeface="Arial" charset="0"/>
                        </a:rPr>
                        <a:t> que je monte vers mon Père et votre Père, vers mon Dieu et votre Dieu.18 Marie–Madeleine vint annoncer aux disciples qu’elle avait vu le Seigneur, et qu’il lui avait dit ces choses.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dirty="0">
                          <a:ln>
                            <a:noFill/>
                          </a:ln>
                          <a:solidFill>
                            <a:srgbClr val="FF9900"/>
                          </a:solidFill>
                          <a:effectLst/>
                          <a:latin typeface="Arial" charset="0"/>
                          <a:cs typeface="Arial" charset="0"/>
                        </a:rPr>
                        <a:t>(Gloire à Dieu éternellement.)</a:t>
                      </a:r>
                      <a:endParaRPr kumimoji="0" lang="fr-FR" sz="20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0617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endParaRPr lang="en-CA" sz="2800">
              <a:solidFill>
                <a:schemeClr val="bg1"/>
              </a:solidFill>
              <a:latin typeface="Avva_Shenouda" pitchFamily="34" charset="0"/>
            </a:endParaRPr>
          </a:p>
        </p:txBody>
      </p:sp>
      <p:sp>
        <p:nvSpPr>
          <p:cNvPr id="30618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b="1">
                <a:solidFill>
                  <a:schemeClr val="bg1"/>
                </a:solidFill>
              </a:rPr>
              <a:t>THE PAULINE EPISTLE</a:t>
            </a:r>
          </a:p>
        </p:txBody>
      </p:sp>
      <p:pic>
        <p:nvPicPr>
          <p:cNvPr id="306181"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164" name="Group 60"/>
          <p:cNvGraphicFramePr>
            <a:graphicFrameLocks noGrp="1"/>
          </p:cNvGraphicFramePr>
          <p:nvPr/>
        </p:nvGraphicFramePr>
        <p:xfrm>
          <a:off x="0" y="0"/>
          <a:ext cx="9144000" cy="632460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كورنثوس( 4 : 1 ـ 16 )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فليحسبنا الانسان كخدام المسيح ووكلاء سرائر الله. ثم يسال في الوكلاء لكي يوجد الانسان امينا.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4:1-16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Let a man so consider us, as servants of Christ and stewards of the mysteries of God. 2 Moreover it is required in stewards that one be found faithful.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4:1-16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qu’on nous regarde comme des serviteurs de Christ et des administrateurs des mystères de Dieu. 2 Du reste, ce qu’on demande des administrateurs, c’est que chacun soit trouvé fidèle.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4p</a:t>
            </a: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887" name="Group 15"/>
          <p:cNvGraphicFramePr>
            <a:graphicFrameLocks noGrp="1"/>
          </p:cNvGraphicFramePr>
          <p:nvPr/>
        </p:nvGraphicFramePr>
        <p:xfrm>
          <a:off x="0" y="76200"/>
          <a:ext cx="9144000" cy="6248400"/>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انا فاقل شيء عندي ان يحكم في منكم او من يوم بشر بل لست احكم في نفسي ايضا.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with me it is a very small thing that I should be judged by you or by a human court. In fact, I do not even judge myself.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Pour moi, il m’importe fort peu d’être jugé par vous, ou par une juridiction humaine. Je ne me juge pas non plus moi–même,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175" name="Group 47"/>
          <p:cNvGraphicFramePr>
            <a:graphicFrameLocks noGrp="1"/>
          </p:cNvGraphicFramePr>
          <p:nvPr/>
        </p:nvGraphicFramePr>
        <p:xfrm>
          <a:off x="76200" y="0"/>
          <a:ext cx="9067800" cy="6770880"/>
        </p:xfrm>
        <a:graphic>
          <a:graphicData uri="http://schemas.openxmlformats.org/drawingml/2006/table">
            <a:tbl>
              <a:tblPr/>
              <a:tblGrid>
                <a:gridCol w="40386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لست اشعر بشيء في ذاتي لكنني لست بذلك مبررا ولكن الذي يحكم في هو الرب. اذا لا تحكموا في شيء قبل الوقت حتى ياتي الرب الذي سينير خفايا الظلام ويظهر اراء القلوب</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I know nothing against myself, yet I am not justified by this; but He who judges me is the Lord. 5 Therefore judge nothing before the time, until the Lord comes, who will both bring to light the hidden things of darkness and reveal the counsels of the hearts.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je n’ai rien sur la conscience ; mais ce n’est pas pour cela que je suis justifié. Celui qui me juge, c’est le Seigneur. 5 C’est pourquoi ne jugez de rien avant le temps, avant la venue du Seigneur, qui mettra en lumière ce qui est caché dans les ténèbres, et qui manifestera les desseins des coeurs.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7201" name="Group 49"/>
          <p:cNvGraphicFramePr>
            <a:graphicFrameLocks noGrp="1"/>
          </p:cNvGraphicFramePr>
          <p:nvPr/>
        </p:nvGraphicFramePr>
        <p:xfrm>
          <a:off x="76200" y="76200"/>
          <a:ext cx="9067800" cy="6856224"/>
        </p:xfrm>
        <a:graphic>
          <a:graphicData uri="http://schemas.openxmlformats.org/drawingml/2006/table">
            <a:tbl>
              <a:tblPr/>
              <a:tblGrid>
                <a:gridCol w="44958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وحينئذ يكون المدح لكل واحد من الله.</a:t>
                      </a:r>
                      <a:r>
                        <a:rPr kumimoji="0" lang="ar-EG"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فهذا ايها الاخوة حولته تشبيها الى نفسي والى ابلوس من اجلكم لكي تتعلموا فينا ان لا تفتكروا فوق ما هو مكتوب كي لا ينتفخ احد لاجل الواحد على الاخر.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each one's praise will come from God. 6 Now these things, brethren, I have figuratively transferred to myself and Apollos for your sakes, that you may learn in us not to think beyond what is written, that none of you may be puffed up on behalf of one against the other.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Alors la louange de chacun viendra de la part de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Frères, j’ai usé de ces images à propos d’Apollos et de moi, à cause de vous. Vous apprendrez ainsi, en nos personnes, à ne pas aller au–delà de ce qui est écrit, et nul de vous ne s’enorgueillira en prenant parti pour l’un contre l’autre.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87" name="Group 31"/>
          <p:cNvGraphicFramePr>
            <a:graphicFrameLocks noGrp="1"/>
          </p:cNvGraphicFramePr>
          <p:nvPr/>
        </p:nvGraphicFramePr>
        <p:xfrm>
          <a:off x="76200" y="76200"/>
          <a:ext cx="9067800" cy="6248400"/>
        </p:xfrm>
        <a:graphic>
          <a:graphicData uri="http://schemas.openxmlformats.org/drawingml/2006/table">
            <a:tbl>
              <a:tblPr/>
              <a:tblGrid>
                <a:gridCol w="5029200">
                  <a:extLst>
                    <a:ext uri="{9D8B030D-6E8A-4147-A177-3AD203B41FA5}">
                      <a16:colId xmlns:a16="http://schemas.microsoft.com/office/drawing/2014/main" val="20000"/>
                    </a:ext>
                  </a:extLst>
                </a:gridCol>
                <a:gridCol w="4038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من يميزك واي شيء لك لم تاخذه وان كنت قد اخذت فلماذا تفتخر كانك لم تاخذ.</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For who makes you differ from another? And what do you have that you did not receive? Now if you did indeed receive it, why do you boast as if you had not received 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qui est–ce qui te distingue ? Qu’as–tu que tu n’aies reçu ? Et si tu l’as reçu, pourquoi te glorifies–tu, comme si tu ne l’avais pas reçu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246" name="Group 22"/>
          <p:cNvGraphicFramePr>
            <a:graphicFrameLocks noGrp="1"/>
          </p:cNvGraphicFramePr>
          <p:nvPr/>
        </p:nvGraphicFramePr>
        <p:xfrm>
          <a:off x="76200" y="152400"/>
          <a:ext cx="9067800" cy="5867400"/>
        </p:xfrm>
        <a:graphic>
          <a:graphicData uri="http://schemas.openxmlformats.org/drawingml/2006/table">
            <a:tbl>
              <a:tblPr/>
              <a:tblGrid>
                <a:gridCol w="43434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انكم قد شبعتم قد استغنيتم ملكتم بدوننا وليتكم ملكتم لنملك نحن ايضا معكم.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You are already full! You are already rich! You have reigned as kings without us--and indeed I could wish you did reign, that we also might reign with you!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Déjà vous êtes rassasiés, déjà vous êtes riches, sans nous vous avez commencé à régner ! Et puissiez vous régner en effet, afin que nous aussi nous régnions avec vous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8221" name="Group 45"/>
          <p:cNvGraphicFramePr>
            <a:graphicFrameLocks noGrp="1"/>
          </p:cNvGraphicFramePr>
          <p:nvPr/>
        </p:nvGraphicFramePr>
        <p:xfrm>
          <a:off x="152400" y="152400"/>
          <a:ext cx="8915400" cy="6204840"/>
        </p:xfrm>
        <a:graphic>
          <a:graphicData uri="http://schemas.openxmlformats.org/drawingml/2006/table">
            <a:tbl>
              <a:tblPr/>
              <a:tblGrid>
                <a:gridCol w="40386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143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ارى ان الله ابرزنا نحن الرسل اخرين كاننا محكوم علينا بالموت لاننا صرنا منظرا للعالم للملائكة والناس. نحن جهال من اجل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For I think that God has displayed us, the apostles, last, as men condemned to death; for we have been made a spectacle to the world, both to angels and to men. 10 We are fools for Christ's sake,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Car Dieu, ce me semble, a fait de nous, apôtres, les derniers des hommes, des condamnés à mort en quelque sorte, puisque nous avons été en spectacle au monde, aux anges et aux hommes. 10 Nous sommes fous à cause de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250" name="Group 50"/>
          <p:cNvGraphicFramePr>
            <a:graphicFrameLocks noGrp="1"/>
          </p:cNvGraphicFramePr>
          <p:nvPr/>
        </p:nvGraphicFramePr>
        <p:xfrm>
          <a:off x="76200" y="0"/>
          <a:ext cx="9067800" cy="6204840"/>
        </p:xfrm>
        <a:graphic>
          <a:graphicData uri="http://schemas.openxmlformats.org/drawingml/2006/table">
            <a:tbl>
              <a:tblPr/>
              <a:tblGrid>
                <a:gridCol w="42672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فحكماء في المسيح نحن ضعفاء واما انتم فاقوياء انتم مكرمون واما نحن فبلا كرامة. الى هذه الساعة نجوع ونعطش ونعرى ونلكم وليس لنا اقامة.</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you are wise in Christ! We are weak, but you are strong! You are distinguished, but we are dishonored! 11 To the present hour we both hunger and thirst, and we are poorly clothed, and beaten, and homeless.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vous êtes sages en Christ ; nous sommes faibles, mais vous êtes forts. Vous êtes glorieux, et nous sommes déshonorés !11  Jusqu’à cette heure, nous sommes exposés à la faim, à la soif, au dénuement, aux coups, à une vie errante ;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910" name="Group 14"/>
          <p:cNvGraphicFramePr>
            <a:graphicFrameLocks noGrp="1"/>
          </p:cNvGraphicFramePr>
          <p:nvPr/>
        </p:nvGraphicFramePr>
        <p:xfrm>
          <a:off x="76200" y="0"/>
          <a:ext cx="9067800" cy="586740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ونتعب عاملين بايدينا نشتم فنبارك نضطهد فنحتمل.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we labor, working with our own hands. Being reviled, we bless; being persecuted, we endure;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nous nous fatiguons à travailler de nos propres mains ; insultés, nous bénissons ; persécutés, nous supportons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264" name="Group 40"/>
          <p:cNvGraphicFramePr>
            <a:graphicFrameLocks noGrp="1"/>
          </p:cNvGraphicFramePr>
          <p:nvPr/>
        </p:nvGraphicFramePr>
        <p:xfrm>
          <a:off x="152400" y="76200"/>
          <a:ext cx="8991600" cy="5562600"/>
        </p:xfrm>
        <a:graphic>
          <a:graphicData uri="http://schemas.openxmlformats.org/drawingml/2006/table">
            <a:tbl>
              <a:tblPr/>
              <a:tblGrid>
                <a:gridCol w="39624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يفترى علينا فنعظ صرنا كاقذار العالم ووسخ كل شيء الى الان. ليس لكي اخجلكم اكتب بهذا بل كاولادي الاحباء انذركم.</a:t>
                      </a:r>
                      <a:r>
                        <a:rPr kumimoji="0" lang="ar-SA"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being defamed, we entreat. We have been made as the filth of the world, the offscouring of all things until now. 14 I do not write these things to shame you, but as my beloved children I warn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calomniés, nous consolons ; nous sommes devenus les balayures du monde, le rebut de tous, jusqu’à maintenant.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 n’est pas pour vous faire honte que j’écris cela ; mais je vous avertis comme mes enfants bien–aimés.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08" name="Group 28"/>
          <p:cNvGraphicFramePr>
            <a:graphicFrameLocks noGrp="1"/>
          </p:cNvGraphicFramePr>
          <p:nvPr/>
        </p:nvGraphicFramePr>
        <p:xfrm>
          <a:off x="76200" y="0"/>
          <a:ext cx="9067800" cy="6629400"/>
        </p:xfrm>
        <a:graphic>
          <a:graphicData uri="http://schemas.openxmlformats.org/drawingml/2006/table">
            <a:tbl>
              <a:tblPr/>
              <a:tblGrid>
                <a:gridCol w="41910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وان كان لكم ربوات من المرشدين في المسيح لكن ليس اباء كثيرون لاني انا ولدتكم في المسيح يسوع بالانجيل. فاطلب اليكم ان تكونوا متمثلين بي.</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though you might have ten thousand instructors in Christ, yet you do not have many fathers; for in Christ Jesus I have begotten you through the gospel. 16 Therefore I urge you, imitate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effet, quand vous auriez dix mille précepteurs en Christ, vous n’avez cependant pas plusieurs pères, puisque c’est moi qui vous ai engendrés en Christ–Jésus par l’Évangile. 16 Je vous exhorte donc ; soyez mes imitateurs.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rtl="1"/>
            <a:r>
              <a:rPr lang="en-US" sz="3200">
                <a:solidFill>
                  <a:srgbClr val="FF9900"/>
                </a:solidFill>
              </a:rPr>
              <a:t>The Grace of God the Father be with you all. Amen</a:t>
            </a:r>
          </a:p>
          <a:p>
            <a:pPr algn="ctr" rtl="1"/>
            <a:endParaRPr lang="ar-EG" sz="3200">
              <a:solidFill>
                <a:srgbClr val="FF9900"/>
              </a:solidFill>
            </a:endParaRPr>
          </a:p>
          <a:p>
            <a:pPr algn="ctr" rtl="1"/>
            <a:r>
              <a:rPr lang="ar-SA" sz="3200">
                <a:solidFill>
                  <a:srgbClr val="FF9900"/>
                </a:solidFill>
              </a:rPr>
              <a:t>نعمة اللـه الآب فلتحل على أرواحنا يا آبائي وإخوتي. آمين. </a:t>
            </a:r>
          </a:p>
          <a:p>
            <a:pPr algn="ctr" rtl="1"/>
            <a:endParaRPr lang="en-US" sz="3200">
              <a:solidFill>
                <a:srgbClr val="FF9900"/>
              </a:solidFill>
            </a:endParaRPr>
          </a:p>
          <a:p>
            <a:pPr algn="ctr" rtl="1"/>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eaLnBrk="0" hangingPunct="0"/>
            <a:endParaRPr lang="en-CA" sz="3200" b="1">
              <a:solidFill>
                <a:srgbClr val="CC0000"/>
              </a:solidFill>
              <a:latin typeface="Times New Roman" pitchFamily="18" charset="0"/>
            </a:endParaRPr>
          </a:p>
        </p:txBody>
      </p:sp>
      <p:sp>
        <p:nvSpPr>
          <p:cNvPr id="3102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CATHOLIC EPISTLE</a:t>
            </a:r>
          </a:p>
        </p:txBody>
      </p:sp>
      <p:pic>
        <p:nvPicPr>
          <p:cNvPr id="31027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321" name="Group 49"/>
          <p:cNvGraphicFramePr>
            <a:graphicFrameLocks noGrp="1"/>
          </p:cNvGraphicFramePr>
          <p:nvPr/>
        </p:nvGraphicFramePr>
        <p:xfrm>
          <a:off x="0" y="76200"/>
          <a:ext cx="9067800" cy="6302376"/>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 بطرس الرسول الثانية ( 1 : 1 ـ 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بطرس عبد يسوع المسيح ورسوله الى الذين نالوا معنا ايمانا ثمينا مساويا لنا ببر الهنا والمخلص يسوع المسيح.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Peter 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Simon Peter, a bondservant and apostle of Jesus Christ, To those who have obtained like precious faith with us by the righteousness of our God and Savior Jesus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Peter 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Simon Pierre, serviteur et apôtre de Jésus–Christ, à ceux qui ont reçu en partage une foi du même prix que la nôtre, par la justice de notre Dieu et Sauveur Jésus–Christ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4c</a:t>
            </a:r>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342" name="Group 46"/>
          <p:cNvGraphicFramePr>
            <a:graphicFrameLocks noGrp="1"/>
          </p:cNvGraphicFramePr>
          <p:nvPr/>
        </p:nvGraphicFramePr>
        <p:xfrm>
          <a:off x="0" y="76200"/>
          <a:ext cx="9144000" cy="6204840"/>
        </p:xfrm>
        <a:graphic>
          <a:graphicData uri="http://schemas.openxmlformats.org/drawingml/2006/table">
            <a:tbl>
              <a:tblPr/>
              <a:tblGrid>
                <a:gridCol w="4267200">
                  <a:extLst>
                    <a:ext uri="{9D8B030D-6E8A-4147-A177-3AD203B41FA5}">
                      <a16:colId xmlns:a16="http://schemas.microsoft.com/office/drawing/2014/main" val="20000"/>
                    </a:ext>
                  </a:extLst>
                </a:gridCol>
                <a:gridCol w="48768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لتكثر لكم النعمة والسلام بمعرفة الله ويسوع ربنا. كما ان قدرته الالهية قد وهبت لنا كل ما هو للحياة والتقوى بمعرفة الذي دعانا بالمجد والفضيلة.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and peace be multiplied to you in the knowledge of God and of Jesus our Lord, 3 as His divine power has given to us all things that pertain to life and godliness, through the knowledge of Him who called us by glory and virtue,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la grâce et la paix vous soient multipliées par la connaissance de Dieu et de Jésus notre Seigneur ! 3 Sa divine puissance nous a donné tout ce qui contribue à la vie et à la piété, en nous faisant connaître celui qui nous a appelés par sa propre gloire et par sa vertu.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341" name="Group 21"/>
          <p:cNvGraphicFramePr>
            <a:graphicFrameLocks noGrp="1"/>
          </p:cNvGraphicFramePr>
          <p:nvPr/>
        </p:nvGraphicFramePr>
        <p:xfrm>
          <a:off x="0" y="0"/>
          <a:ext cx="9144000" cy="6019800"/>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اللذين بهما قد وهب لنا المواعيد العظمى والثمينة لكي تصيروا بها شركاء الطبيعة الالهية هاربين من الفساد الذي في العالم بالشهوة.</a:t>
                      </a:r>
                      <a:r>
                        <a:rPr kumimoji="0" lang="ar-SA" sz="2400" b="0" i="0" u="none" strike="noStrike" cap="none" normalizeH="0" baseline="0">
                          <a:ln>
                            <a:noFill/>
                          </a:ln>
                          <a:solidFill>
                            <a:schemeClr val="bg1"/>
                          </a:solidFill>
                          <a:effectLst/>
                          <a:latin typeface="Arial" charset="0"/>
                          <a:cs typeface="Arial" charset="0"/>
                        </a:rPr>
                        <a:t> </a:t>
                      </a:r>
                      <a:endParaRPr kumimoji="0" lang="en-US" sz="24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by which have been given to us exceedingly great and precious promises, that through these you may be partakers of the divine nature, having escaped the corruption that is in the world through lust.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Par elles les promesses les plus précieuses et les plus grandes nous ont été données, afin que par elles vous deveniez participants de la nature divine, en fuyant la corruption qui existe dans le monde par la convoitise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62" name="Group 42"/>
          <p:cNvGraphicFramePr>
            <a:graphicFrameLocks noGrp="1"/>
          </p:cNvGraphicFramePr>
          <p:nvPr/>
        </p:nvGraphicFramePr>
        <p:xfrm>
          <a:off x="152400" y="76200"/>
          <a:ext cx="8915400" cy="6344160"/>
        </p:xfrm>
        <a:graphic>
          <a:graphicData uri="http://schemas.openxmlformats.org/drawingml/2006/table">
            <a:tbl>
              <a:tblPr/>
              <a:tblGrid>
                <a:gridCol w="43434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عينه وانتم باذلون كل اجتهاد قدموا في ايمانكم فضيلة وفي الفضيلة معرفة. وفي المعرفة تعففا وفي التعفف صبرا وفي الصبر تقوى. وفي التقوى مودة اخوية وفي المودة الاخوية محبة.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also for this very reason, giving all diligence, add to your faith virtue, to virtue knowledge, 6 to knowledge self-control, to self-control perseverance, to perseverance godliness, 7 to godliness brotherly kindness, and to brotherly kindness love.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à cause de cela même, faites tous vos efforts pour joindre à votre foi la vertu, à la vertu la connaissance, 6 à la connaissance la maîtrise de soi, à la maîtrise de soi la persévérance, à la persévérance la piété, 7 à la piété la fraternité, à la fraternité l’amour.</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376" name="Group 32"/>
          <p:cNvGraphicFramePr>
            <a:graphicFrameLocks noGrp="1"/>
          </p:cNvGraphicFramePr>
          <p:nvPr/>
        </p:nvGraphicFramePr>
        <p:xfrm>
          <a:off x="0" y="76200"/>
          <a:ext cx="8991600" cy="6248400"/>
        </p:xfrm>
        <a:graphic>
          <a:graphicData uri="http://schemas.openxmlformats.org/drawingml/2006/table">
            <a:tbl>
              <a:tblPr/>
              <a:tblGrid>
                <a:gridCol w="3810000">
                  <a:extLst>
                    <a:ext uri="{9D8B030D-6E8A-4147-A177-3AD203B41FA5}">
                      <a16:colId xmlns:a16="http://schemas.microsoft.com/office/drawing/2014/main" val="20000"/>
                    </a:ext>
                  </a:extLst>
                </a:gridCol>
                <a:gridCol w="51816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هذه اذا كانت فيكم وكثرت تصيركم لا متكاسلين ولاغير مثمرين لمعرفة ربنا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if these things are yours and abound, you will be neither barren nor unfruitful in the knowledge of our Lord Jesus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effet, si ces choses existent en vous et s’y multiplient, elles ne vous laisseront pas sans activité ni sans fruit pour la connaissance de notre Seigneur Jésus–Christ</a:t>
                      </a:r>
                      <a:endParaRPr kumimoji="0" lang="ar-EG"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rtl="1"/>
            <a:r>
              <a:rPr lang="en-US" sz="2800">
                <a:solidFill>
                  <a:srgbClr val="FF9900"/>
                </a:solidFill>
              </a:rPr>
              <a:t>Do not love the world, nor the things which are in the world. The world shall pass away and all its desires; but he who does the will of God shall abide forever. Amen.</a:t>
            </a:r>
          </a:p>
          <a:p>
            <a:pPr algn="ctr" rtl="1"/>
            <a:endParaRPr lang="en-US" sz="2800">
              <a:solidFill>
                <a:srgbClr val="FF9900"/>
              </a:solidFill>
            </a:endParaRPr>
          </a:p>
          <a:p>
            <a:pPr algn="ctr" rtl="1"/>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a:lnSpc>
                <a:spcPct val="85000"/>
              </a:lnSpc>
              <a:spcBef>
                <a:spcPct val="50000"/>
              </a:spcBef>
            </a:pPr>
            <a:endParaRPr lang="fr-CA" sz="2800">
              <a:solidFill>
                <a:srgbClr val="FF9900"/>
              </a:solidFill>
            </a:endParaRPr>
          </a:p>
          <a:p>
            <a:pPr algn="ctr">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3"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4"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143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a:spcBef>
                <a:spcPct val="50000"/>
              </a:spcBef>
            </a:pPr>
            <a:r>
              <a:rPr lang="en-US" sz="4000">
                <a:solidFill>
                  <a:schemeClr val="bg1"/>
                </a:solidFill>
              </a:rPr>
              <a:t>THE PRAXIS</a:t>
            </a:r>
          </a:p>
        </p:txBody>
      </p:sp>
      <p:pic>
        <p:nvPicPr>
          <p:cNvPr id="31437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1437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450" name="Group 58"/>
          <p:cNvGraphicFramePr>
            <a:graphicFrameLocks noGrp="1"/>
          </p:cNvGraphicFramePr>
          <p:nvPr/>
        </p:nvGraphicFramePr>
        <p:xfrm>
          <a:off x="0" y="0"/>
          <a:ext cx="9144000" cy="6477000"/>
        </p:xfrm>
        <a:graphic>
          <a:graphicData uri="http://schemas.openxmlformats.org/drawingml/2006/table">
            <a:tbl>
              <a:tblPr/>
              <a:tblGrid>
                <a:gridCol w="50292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1828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SA" sz="2800" b="0" i="0" u="sng" strike="noStrike" cap="none" normalizeH="0" baseline="0">
                          <a:ln>
                            <a:noFill/>
                          </a:ln>
                          <a:solidFill>
                            <a:srgbClr val="FF9900"/>
                          </a:solidFill>
                          <a:effectLst/>
                          <a:latin typeface="Arial" charset="0"/>
                          <a:cs typeface="Arial" charset="0"/>
                        </a:rPr>
                        <a:t>( 16 : 40 ـ 17:7 )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فخرجا من السجن ودخلا عند ليدية فابصرا الاخوة وعزياهم ثم خرجا. </a:t>
                      </a:r>
                      <a:endParaRPr kumimoji="0" lang="en-US" sz="1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16:40-17:7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So they went out of the prison and entered the house of Lydia; and when they had seen the brethren, they encouraged them and departed.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16:40-17:7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Quand ils furent sortis de la prison ils entrèrent chez Lydie, et, après avoir vu et exhorté les frères, ils partirent.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4a</a:t>
            </a:r>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35" name="Group 15"/>
          <p:cNvGraphicFramePr>
            <a:graphicFrameLocks noGrp="1"/>
          </p:cNvGraphicFramePr>
          <p:nvPr/>
        </p:nvGraphicFramePr>
        <p:xfrm>
          <a:off x="0" y="0"/>
          <a:ext cx="9144000" cy="6019800"/>
        </p:xfrm>
        <a:graphic>
          <a:graphicData uri="http://schemas.openxmlformats.org/drawingml/2006/table">
            <a:tbl>
              <a:tblPr/>
              <a:tblGrid>
                <a:gridCol w="48006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فاجتازا في امفيبوليس وابولونية واتيا الى تسالونيكي حيث كان مجمع اليهود.</a:t>
                      </a:r>
                      <a:r>
                        <a:rPr kumimoji="0" lang="ar-SA" sz="1400" b="0" i="0" u="none" strike="noStrike" cap="none" normalizeH="0" baseline="0">
                          <a:ln>
                            <a:noFill/>
                          </a:ln>
                          <a:solidFill>
                            <a:schemeClr val="bg1"/>
                          </a:solidFill>
                          <a:effectLst/>
                          <a:latin typeface="Arial" charset="0"/>
                          <a:cs typeface="Arial" charset="0"/>
                        </a:rPr>
                        <a:t> </a:t>
                      </a:r>
                      <a:endParaRPr kumimoji="0" lang="en-US" sz="1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when they had passed through Amphipolis and Apollonia, they came to Thessalonica, where there was a synagogue of the Jews.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Ils passèrent par Amphipolis et Apollonie, et arrivèrent à Thessalonique, où les Juifs avaient une synagogue.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453" name="Group 37"/>
          <p:cNvGraphicFramePr>
            <a:graphicFrameLocks noGrp="1"/>
          </p:cNvGraphicFramePr>
          <p:nvPr/>
        </p:nvGraphicFramePr>
        <p:xfrm>
          <a:off x="76200" y="76200"/>
          <a:ext cx="9067800" cy="6387720"/>
        </p:xfrm>
        <a:graphic>
          <a:graphicData uri="http://schemas.openxmlformats.org/drawingml/2006/table">
            <a:tbl>
              <a:tblPr/>
              <a:tblGrid>
                <a:gridCol w="45720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فدخل بولس اليهم حسب عادته وكان يحاجهم ثلاثة سبوت من الكتب. موضحا ومبينا انه كان ينبغي ان المسيح يتالم ويقوم من الاموات وان هذا هو المسيح يسوع الذي انا انادي لكم به.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Paul, as his custom was, went in to them, and for three Sabbaths reasoned with them from the Scriptures, 3 explaining and demonstrating that the Christ had to suffer and rise again from the dead, and saying, This Jesus whom I preach to you is the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Paul y entra, selon sa coutume. Pendant trois sabbats, il eut avec eux des entretiens, d’après les Écritures ; 3 il expliquait et exposait que le Christ devait souffrir et ressusciter d’entre les morts. Et Jésus que je vous annonce, disait–il, c’est lui qui est le Christ.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490" name="Group 50"/>
          <p:cNvGraphicFramePr>
            <a:graphicFrameLocks noGrp="1"/>
          </p:cNvGraphicFramePr>
          <p:nvPr/>
        </p:nvGraphicFramePr>
        <p:xfrm>
          <a:off x="0" y="76200"/>
          <a:ext cx="9144000" cy="5943600"/>
        </p:xfrm>
        <a:graphic>
          <a:graphicData uri="http://schemas.openxmlformats.org/drawingml/2006/table">
            <a:tbl>
              <a:tblPr/>
              <a:tblGrid>
                <a:gridCol w="4114800">
                  <a:extLst>
                    <a:ext uri="{9D8B030D-6E8A-4147-A177-3AD203B41FA5}">
                      <a16:colId xmlns:a16="http://schemas.microsoft.com/office/drawing/2014/main" val="20000"/>
                    </a:ext>
                  </a:extLst>
                </a:gridCol>
                <a:gridCol w="50292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فاقتنع قوم منهم وانحازوا الى بولس وسيلا ومن اليونانيين المتعبدين جمهور كثير ومن النساء المتقدمات عدد ليس بقليل.</a:t>
                      </a:r>
                      <a:r>
                        <a:rPr kumimoji="0" lang="ar-SA" sz="28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some of them were persuaded; and a great multitude of the devout Greeks, and not a few of the leading women, joined Paul and Silas.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Quelques–uns d’entre eux furent persuadés et se joignirent à Paul et à Silas, ainsi qu’une grande multitude de Grecs craignant Dieu, et plusieurs femmes parmi les plus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936" name="Group 32"/>
          <p:cNvGraphicFramePr>
            <a:graphicFrameLocks noGrp="1"/>
          </p:cNvGraphicFramePr>
          <p:nvPr/>
        </p:nvGraphicFramePr>
        <p:xfrm>
          <a:off x="0" y="76200"/>
          <a:ext cx="9067800" cy="620484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فغار اليهود غير المؤمنين واتخذوا رجالا اشرارا من اهل السوق وتجمعوا وسجسوا المدينة وقاموا على بيت ياسون طالبين ان يحضروهما الى الشعب.</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the Jews who were not persuaded, becoming envious, took some of the evil men from the marketplace, and gathering a mob, set all the city in an uproar and attacked the house of Jason, and sought to bring them out to the people.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les Juifs, jaloux, prirent avec eux quelques hommes de rien parmi la populace et provoquèrent des attroupements, ainsi que du tumulte dans la ville. Ils se portèrent à la maison de Jason et cherchèrent (Paul et Silas) pour les amener devant le peuple.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764" name="Group 36"/>
          <p:cNvGraphicFramePr>
            <a:graphicFrameLocks noGrp="1"/>
          </p:cNvGraphicFramePr>
          <p:nvPr/>
        </p:nvGraphicFramePr>
        <p:xfrm>
          <a:off x="76200" y="0"/>
          <a:ext cx="8991600" cy="6904992"/>
        </p:xfrm>
        <a:graphic>
          <a:graphicData uri="http://schemas.openxmlformats.org/drawingml/2006/table">
            <a:tbl>
              <a:tblPr/>
              <a:tblGrid>
                <a:gridCol w="46482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لم يجدوهما جروا ياسون واناسا من الاخوة الى حكام المدينة صارخين ان هؤلاء الذين فتنوا المسكونة حضروا الى ههنا ايضا. وقد قبلهم ياسون وهؤلاء كلهم يعملون ضد احكام قيصر قائلين انه يوجد ملك اخر يسوع.</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when they did not find them, they dragged Jason and some brethren to the rulers of the city, crying out, These who have turned the world upside down have come here too. 7 Jason has harbored them, and these are all acting contrary to the decrees of Caesar, saying there is another king--Jesus.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ne les trouvèrent pas ; alors ils traînèrent Jason et quelques frères devant les magistrats en criant : Ceux–ci, qui ont bouleversé le monde entier, sont aussi venus ici, et Jason les a reçus.7  Ils agissent tous contre les décrets de César et disent qu’il y a un autre roi, Jésus.</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rtl="1"/>
            <a:r>
              <a:rPr lang="en-US" sz="3600">
                <a:solidFill>
                  <a:srgbClr val="FF9900"/>
                </a:solidFill>
              </a:rPr>
              <a:t>The word of the Lord shall grow, multiply, be mighty and be confirmed in the holy church of God. Amen</a:t>
            </a:r>
          </a:p>
          <a:p>
            <a:pPr algn="ctr" rtl="1"/>
            <a:endParaRPr lang="en-US" sz="3600">
              <a:solidFill>
                <a:srgbClr val="FF9900"/>
              </a:solidFill>
            </a:endParaRPr>
          </a:p>
          <a:p>
            <a:pPr algn="ctr" rtl="1"/>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rtl="1"/>
            <a:endParaRPr lang="en-CA" sz="3600">
              <a:solidFill>
                <a:srgbClr val="FF9900"/>
              </a:solidFill>
            </a:endParaRPr>
          </a:p>
          <a:p>
            <a:pPr algn="ctr"/>
            <a:r>
              <a:rPr lang="fr-CA" sz="3600">
                <a:solidFill>
                  <a:srgbClr val="FF9900"/>
                </a:solidFill>
              </a:rPr>
              <a:t>Que la parole de Dieu croisse, multiplie et soit affermis dans la sainte église de Dieu. Amen</a:t>
            </a:r>
          </a:p>
        </p:txBody>
      </p:sp>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a:xfrm>
            <a:off x="468313" y="981075"/>
            <a:ext cx="8229600" cy="2016125"/>
          </a:xfrm>
        </p:spPr>
        <p:txBody>
          <a:bodyPr/>
          <a:lstStyle/>
          <a:p>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3" name="Picture 2"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4"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a:r>
              <a:rPr lang="en-US" sz="4400">
                <a:solidFill>
                  <a:srgbClr val="FF9933"/>
                </a:solidFill>
              </a:rPr>
              <a:t>Liturgy Psalm and Gospel</a:t>
            </a:r>
            <a:endParaRPr lang="en-CA" sz="4400">
              <a:solidFill>
                <a:srgbClr val="FF9933"/>
              </a:solidFill>
            </a:endParaRPr>
          </a:p>
          <a:p>
            <a:pPr algn="ctr"/>
            <a:endParaRPr lang="en-US" sz="4400">
              <a:solidFill>
                <a:srgbClr val="FF9933"/>
              </a:solidFill>
            </a:endParaRPr>
          </a:p>
          <a:p>
            <a:pPr algn="ctr" rtl="1"/>
            <a:r>
              <a:rPr lang="ar-EG" sz="4400">
                <a:solidFill>
                  <a:srgbClr val="FF9933"/>
                </a:solidFill>
              </a:rPr>
              <a:t>مزمور و أنجيل  القداس</a:t>
            </a:r>
          </a:p>
          <a:p>
            <a:pPr algn="ctr" rtl="1"/>
            <a:endParaRPr lang="en-CA" sz="4400">
              <a:solidFill>
                <a:srgbClr val="FF9933"/>
              </a:solidFill>
            </a:endParaRPr>
          </a:p>
          <a:p>
            <a:pPr algn="ctr" rtl="1"/>
            <a:r>
              <a:rPr lang="fr-CA" sz="4400">
                <a:solidFill>
                  <a:srgbClr val="FF9933"/>
                </a:solidFill>
              </a:rPr>
              <a:t>Psaume et Évangile</a:t>
            </a:r>
          </a:p>
          <a:p>
            <a:pPr algn="ctr" rtl="1"/>
            <a:r>
              <a:rPr lang="fr-CA" sz="4400">
                <a:solidFill>
                  <a:srgbClr val="FF9933"/>
                </a:solidFill>
              </a:rPr>
              <a:t> de la messe</a:t>
            </a:r>
          </a:p>
        </p:txBody>
      </p:sp>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540" name="Group 28"/>
          <p:cNvGraphicFramePr>
            <a:graphicFrameLocks noGrp="1"/>
          </p:cNvGraphicFramePr>
          <p:nvPr/>
        </p:nvGraphicFramePr>
        <p:xfrm>
          <a:off x="0" y="0"/>
          <a:ext cx="9144000" cy="6363336"/>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a:t>
                      </a:r>
                      <a:r>
                        <a:rPr kumimoji="0" lang="ar-SA" sz="3600" b="0" i="0" u="sng" strike="noStrike" cap="none" normalizeH="0" baseline="0" dirty="0">
                          <a:ln>
                            <a:noFill/>
                          </a:ln>
                          <a:solidFill>
                            <a:srgbClr val="FF9900"/>
                          </a:solidFill>
                          <a:effectLst/>
                          <a:latin typeface="Arial" charset="0"/>
                          <a:cs typeface="Arial" charset="0"/>
                        </a:rPr>
                        <a:t>( 99 :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أنت أيها الرب الإله خلقتنا، وليس نحن، ونحن شعبك، وغنم رعيتك.</a:t>
                      </a:r>
                      <a:r>
                        <a:rPr kumimoji="0" lang="ar-SA" sz="3200" b="1" i="0" u="none" strike="noStrike" cap="none" normalizeH="0" baseline="0" dirty="0">
                          <a:ln>
                            <a:noFill/>
                          </a:ln>
                          <a:solidFill>
                            <a:schemeClr val="bg1"/>
                          </a:solidFill>
                          <a:effectLst/>
                          <a:latin typeface="Arial" charset="0"/>
                          <a:cs typeface="Arial" charset="0"/>
                        </a:rPr>
                        <a:t>   هليلويا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100:3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Know that the Lord, He is God; It is He who has made us, and not we ourselves; We are His people and the sheep of His pasture.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00"/>
                          </a:solidFill>
                          <a:effectLst/>
                          <a:latin typeface="Arial" charset="0"/>
                          <a:cs typeface="Arial" charset="0"/>
                        </a:rPr>
                        <a:t>Psaumes</a:t>
                      </a:r>
                      <a:r>
                        <a:rPr kumimoji="0" lang="en-US" sz="3200" b="0" i="0" u="sng" strike="noStrike" cap="none" normalizeH="0" baseline="0" dirty="0">
                          <a:ln>
                            <a:noFill/>
                          </a:ln>
                          <a:solidFill>
                            <a:srgbClr val="FF9900"/>
                          </a:solidFill>
                          <a:effectLst/>
                          <a:latin typeface="Arial" charset="0"/>
                          <a:cs typeface="Arial" charset="0"/>
                        </a:rPr>
                        <a:t> 100:3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3 Reconnaissez que l’Éternel est Dieu ! C’est lui qui nous a faits, et nous sommes à lui : Son peuple et le troupeau de son pâturage.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4pg</a:t>
            </a:r>
          </a:p>
        </p:txBody>
      </p:sp>
      <p:sp>
        <p:nvSpPr>
          <p:cNvPr id="4" name="Text Box 29">
            <a:hlinkClick r:id="" action="ppaction://macro?name=LetThemExaltHimForBishop"/>
          </p:cNvPr>
          <p:cNvSpPr txBox="1">
            <a:spLocks noChangeArrowheads="1"/>
          </p:cNvSpPr>
          <p:nvPr/>
        </p:nvSpPr>
        <p:spPr bwMode="auto">
          <a:xfrm>
            <a:off x="6781800" y="53340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597" name="Group 61"/>
          <p:cNvGraphicFramePr>
            <a:graphicFrameLocks noGrp="1"/>
          </p:cNvGraphicFramePr>
          <p:nvPr/>
        </p:nvGraphicFramePr>
        <p:xfrm>
          <a:off x="0" y="76200"/>
          <a:ext cx="9144000" cy="6300216"/>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مرقس</a:t>
                      </a:r>
                      <a:r>
                        <a:rPr kumimoji="0" lang="ar-SA" sz="3200" b="0" i="0" u="sng" strike="noStrike" cap="none" normalizeH="0" baseline="0">
                          <a:ln>
                            <a:noFill/>
                          </a:ln>
                          <a:solidFill>
                            <a:srgbClr val="FF9900"/>
                          </a:solidFill>
                          <a:effectLst/>
                          <a:latin typeface="Arial" charset="0"/>
                          <a:cs typeface="Arial" charset="0"/>
                        </a:rPr>
                        <a:t> ( 10 : 17 ـ 31 )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خارج الى الطريق ركض واحد وجثا له وساله ايها المعلم الصالح ماذا اعمل لارث الحياة الابدية. </a:t>
                      </a:r>
                      <a:endParaRPr kumimoji="0" lang="ar-SA" sz="28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Mark 10:17-31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Now as He was going out on the road, one came running, knelt before Him, and asked Him, Good Teacher, what shall I do that I may inherit eternal life?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Marc 10:17-31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Comme Jésus se mettait en chemin, un homme accourut et, se jetant à genoux devant lui, il lui demanda : Bon Maître, que dois–je faire pour hériter la vie éternelle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US" dirty="0"/>
              <a:t>4g</a:t>
            </a:r>
          </a:p>
        </p:txBody>
      </p:sp>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958" name="Group 14"/>
          <p:cNvGraphicFramePr>
            <a:graphicFrameLocks noGrp="1"/>
          </p:cNvGraphicFramePr>
          <p:nvPr/>
        </p:nvGraphicFramePr>
        <p:xfrm>
          <a:off x="0" y="76200"/>
          <a:ext cx="9144000" cy="6248400"/>
        </p:xfrm>
        <a:graphic>
          <a:graphicData uri="http://schemas.openxmlformats.org/drawingml/2006/table">
            <a:tbl>
              <a:tblPr/>
              <a:tblGrid>
                <a:gridCol w="4419600">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600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يسوع لماذا تدعوني صالحا ليس احد صالحا الا واحد وهو الله.</a:t>
                      </a:r>
                      <a:r>
                        <a:rPr kumimoji="0" lang="ar-SA" sz="2800" b="0" i="0" u="none" strike="noStrike" cap="none" normalizeH="0" baseline="0">
                          <a:ln>
                            <a:noFill/>
                          </a:ln>
                          <a:solidFill>
                            <a:schemeClr val="bg1"/>
                          </a:solidFill>
                          <a:effectLst/>
                          <a:latin typeface="Arial" charset="0"/>
                          <a:cs typeface="Arial" charset="0"/>
                        </a:rPr>
                        <a:t> </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So Jesus said to him, Why do you call Me good? No one is good but One, that is,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Jésus lui dit : Pourquoi m’appelles–tu bon ? Personne n’est bon, si ce n’est Dieu seul.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608" name="Group 48"/>
          <p:cNvGraphicFramePr>
            <a:graphicFrameLocks noGrp="1"/>
          </p:cNvGraphicFramePr>
          <p:nvPr/>
        </p:nvGraphicFramePr>
        <p:xfrm>
          <a:off x="152400" y="0"/>
          <a:ext cx="8991600" cy="6344160"/>
        </p:xfrm>
        <a:graphic>
          <a:graphicData uri="http://schemas.openxmlformats.org/drawingml/2006/table">
            <a:tbl>
              <a:tblPr/>
              <a:tblGrid>
                <a:gridCol w="43434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 تعرف الوصايا لا تزن لا تقتل لا تسرق لا تشهد بالزور لا تسلب اكرم اباك وامك. فاجاب وقال له يا معلم هذه كلها حفظتها منذ حداثتي.</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You know the commandments: Do not commit adultery, Do not murder, Do not steal, Do not bear false witness, Do not defraud, Honor your father and your mother. 20 And he answered and said to Him, Teacher, all these things I have kept from my youth. </a:t>
                      </a:r>
                    </a:p>
                  </a:txBody>
                  <a:tcPr marL="108000" marR="108000" marT="46800" marB="46800" horzOverflow="overflow">
                    <a:lnL cap="flat">
                      <a:noFill/>
                    </a:lnL>
                    <a:lnR>
                      <a:noFill/>
                    </a:lnR>
                    <a:lnT>
                      <a:noFill/>
                    </a:lnT>
                    <a:lnB cap="flat">
                      <a:noFill/>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Tu connais les commandements : Ne commets pas de meurtre ; ne commets pas d’adultère ; ne commets pas de vol ; ne dis pas de faux témoignage ; ne fais de tort à personne ; honore ton père et ta mère.</a:t>
                      </a:r>
                      <a:r>
                        <a:rPr kumimoji="0" lang="fr-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20 Il lui répondit : Maître, j’ai gardé tout cela dès ma jeunesse.</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619" name="Group 35"/>
          <p:cNvGraphicFramePr>
            <a:graphicFrameLocks noGrp="1"/>
          </p:cNvGraphicFramePr>
          <p:nvPr/>
        </p:nvGraphicFramePr>
        <p:xfrm>
          <a:off x="76200" y="0"/>
          <a:ext cx="9067800" cy="6324600"/>
        </p:xfrm>
        <a:graphic>
          <a:graphicData uri="http://schemas.openxmlformats.org/drawingml/2006/table">
            <a:tbl>
              <a:tblPr/>
              <a:tblGrid>
                <a:gridCol w="47244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فنظر اليه يسوع واحبه وقال له يعوزك شيء واحد اذهب بع كل ما لك واعط الفقراء فيكون لك كنز في السماء وتعال اتبعني حاملا الصليب.</a:t>
                      </a:r>
                      <a:r>
                        <a:rPr kumimoji="0" lang="ar-SA" sz="3600" b="0" i="0" u="none" strike="noStrike" cap="none" normalizeH="0" baseline="0" dirty="0">
                          <a:ln>
                            <a:noFill/>
                          </a:ln>
                          <a:solidFill>
                            <a:schemeClr val="bg1"/>
                          </a:solidFill>
                          <a:effectLst/>
                          <a:latin typeface="Arial" charset="0"/>
                          <a:cs typeface="Arial" charset="0"/>
                        </a:rPr>
                        <a:t> </a:t>
                      </a:r>
                      <a:endParaRPr kumimoji="0" lang="en-US"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Jesus, looking at him, loved him, and said to him, One thing you lack: Go your way, sell whatever you have and give to the poor, and you will have treasure in heaven; and come, take up the cross, and follow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Jésus l’ayant regardé l’aima ; puis il lui dit : Il te manque une chose ; va, vends tout ce que tu as, </a:t>
                      </a:r>
                      <a:r>
                        <a:rPr kumimoji="0" lang="fr-FR" sz="2800" b="0" i="0" u="none" strike="noStrike" cap="none" normalizeH="0" baseline="0" dirty="0" err="1">
                          <a:ln>
                            <a:noFill/>
                          </a:ln>
                          <a:solidFill>
                            <a:schemeClr val="bg1"/>
                          </a:solidFill>
                          <a:effectLst/>
                          <a:latin typeface="Arial" charset="0"/>
                          <a:cs typeface="Arial" charset="0"/>
                        </a:rPr>
                        <a:t>donne–le</a:t>
                      </a:r>
                      <a:r>
                        <a:rPr kumimoji="0" lang="fr-FR" sz="2800" b="0" i="0" u="none" strike="noStrike" cap="none" normalizeH="0" baseline="0" dirty="0">
                          <a:ln>
                            <a:noFill/>
                          </a:ln>
                          <a:solidFill>
                            <a:schemeClr val="bg1"/>
                          </a:solidFill>
                          <a:effectLst/>
                          <a:latin typeface="Arial" charset="0"/>
                          <a:cs typeface="Arial" charset="0"/>
                        </a:rPr>
                        <a:t> aux pauvres, et tu auras un trésor dans le ciel. Puis viens et </a:t>
                      </a:r>
                      <a:r>
                        <a:rPr kumimoji="0" lang="fr-FR" sz="2800" b="0" i="0" u="none" strike="noStrike" cap="none" normalizeH="0" baseline="0" dirty="0" err="1">
                          <a:ln>
                            <a:noFill/>
                          </a:ln>
                          <a:solidFill>
                            <a:schemeClr val="bg1"/>
                          </a:solidFill>
                          <a:effectLst/>
                          <a:latin typeface="Arial" charset="0"/>
                          <a:cs typeface="Arial" charset="0"/>
                        </a:rPr>
                        <a:t>suis–moi</a:t>
                      </a:r>
                      <a:r>
                        <a:rPr kumimoji="0" lang="fr-FR" sz="2800" b="0" i="0" u="none" strike="noStrike" cap="none" normalizeH="0" baseline="0" dirty="0">
                          <a:ln>
                            <a:noFill/>
                          </a:ln>
                          <a:solidFill>
                            <a:schemeClr val="bg1"/>
                          </a:solidFill>
                          <a:effectLst/>
                          <a:latin typeface="Arial" charset="0"/>
                          <a:cs typeface="Arial" charset="0"/>
                        </a:rPr>
                        <a: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651" name="Group 43"/>
          <p:cNvGraphicFramePr>
            <a:graphicFrameLocks noGrp="1"/>
          </p:cNvGraphicFramePr>
          <p:nvPr/>
        </p:nvGraphicFramePr>
        <p:xfrm>
          <a:off x="152400" y="152400"/>
          <a:ext cx="8915400" cy="6204840"/>
        </p:xfrm>
        <a:graphic>
          <a:graphicData uri="http://schemas.openxmlformats.org/drawingml/2006/table">
            <a:tbl>
              <a:tblPr/>
              <a:tblGrid>
                <a:gridCol w="44958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فاغتم على القول ومضى حزينا لانه كان ذا اموال كثيرة. فنظر يسوع حوله وقال لتلاميذه ما اعسر دخول ذوي الاموال الى ملكوت الله.</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But he was sad at this word, and went away sorrowful, for he had great possessions. 23 Then Jesus looked around and said to His disciples, How hard it is for those who have riches to enter the kingdom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Mais lui s’assombrit à ces paroles et s’en alla tout triste, car il avait de grands biens. 23 Jésus, regardant autour de lui, dit à ses disciples : Qu’il est difficile à ceux qui ont des biens d’entrer dans le royaume de Dieu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835" name="Group 35"/>
          <p:cNvGraphicFramePr>
            <a:graphicFrameLocks noGrp="1"/>
          </p:cNvGraphicFramePr>
          <p:nvPr/>
        </p:nvGraphicFramePr>
        <p:xfrm>
          <a:off x="76200" y="0"/>
          <a:ext cx="9067800" cy="646392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فتحير التلاميذ من كلامه فاجاب يسوع ايضا وقال لهم يا بني ما اعسر دخول المتكلين على الاموال الى ملكوت الله. مرور جمل من ثقب ابرة ايسر من ان يدخل غني الى ملكوت الله.</a:t>
                      </a:r>
                      <a:r>
                        <a:rPr kumimoji="0" lang="ar-SA" sz="36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And the disciples were astonished at His words. But Jesus answered again and said to them, Children, how hard it is for those who trust in riches to enter the kingdom of God! 25 It is easier for a camel to go through the eye of a needle than for a rich man to enter the kingdom of God.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Les disciples étaient stupéfaits par ses paroles. Et Jésus reprit et leur dit : Mes enfants, qu’il est difficile d’entrer dans le royaume de Dieu. 25 Il est plus facile à un chameau de passer par le trou de l’aiguille qu’à un riche d’entrer dans le royaume de Dieu.</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880" name="Group 56"/>
          <p:cNvGraphicFramePr>
            <a:graphicFrameLocks noGrp="1"/>
          </p:cNvGraphicFramePr>
          <p:nvPr/>
        </p:nvGraphicFramePr>
        <p:xfrm>
          <a:off x="0" y="76200"/>
          <a:ext cx="9067800" cy="63246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فبهتوا الى الغاية قائلين بعضهم لبعض فمن يستطيع ان يخلص. فنظر اليهم يسوع وقال عند الناس غير مستطاع ولكن ليس عند الله لان كل شيء مستطاع عند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And they were greatly astonished, saying among themselves, Who then can be saved? 27 But Jesus looked at them and said, With men it is impossible, but not with God; for with God all things are possible.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Les disciples s’étonnaient encore davantage et se disaient les uns aux autres : Alors, qui peut être sauvé ?27 Jésus les regarda et dit : Cela est impossible aux hommes, mais non à Dieu, car tout est possible à Dieu.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984" name="Group 16"/>
          <p:cNvGraphicFramePr>
            <a:graphicFrameLocks noGrp="1"/>
          </p:cNvGraphicFramePr>
          <p:nvPr/>
        </p:nvGraphicFramePr>
        <p:xfrm>
          <a:off x="0" y="76200"/>
          <a:ext cx="9067800" cy="6324600"/>
        </p:xfrm>
        <a:graphic>
          <a:graphicData uri="http://schemas.openxmlformats.org/drawingml/2006/table">
            <a:tbl>
              <a:tblPr/>
              <a:tblGrid>
                <a:gridCol w="4419600">
                  <a:extLst>
                    <a:ext uri="{9D8B030D-6E8A-4147-A177-3AD203B41FA5}">
                      <a16:colId xmlns:a16="http://schemas.microsoft.com/office/drawing/2014/main" val="20000"/>
                    </a:ext>
                  </a:extLst>
                </a:gridCol>
                <a:gridCol w="46482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وابتدا بطرس يقول له ها نحن قد تركنا كل شيء وتبعناك.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Then Peter began to say to Him, See, we have left all and followed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Pierre se mit à lui dire : Voici que nous avons tout quitté et que nous t’avons suivi.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907" name="Group 59"/>
          <p:cNvGraphicFramePr>
            <a:graphicFrameLocks noGrp="1"/>
          </p:cNvGraphicFramePr>
          <p:nvPr/>
        </p:nvGraphicFramePr>
        <p:xfrm>
          <a:off x="76200" y="76200"/>
          <a:ext cx="9067800" cy="6400800"/>
        </p:xfrm>
        <a:graphic>
          <a:graphicData uri="http://schemas.openxmlformats.org/drawingml/2006/table">
            <a:tbl>
              <a:tblPr/>
              <a:tblGrid>
                <a:gridCol w="46482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يسوع وقال الحق اقول لكم ليس احد ترك بيتا او اخوة او اخوات او ابا او اما او امراة او اولادا او حقولا لاجلي ولاجل الانجيل.</a:t>
                      </a:r>
                      <a:r>
                        <a:rPr kumimoji="0" lang="ar-SA" sz="24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 وياخذ مئة ضعف الان في هذا الزمان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So Jesus answered and said, Assuredly, I say to you, there is no one who has left house or brothers or sisters or father or mother or wife or children or lands, for My sake and the gospel's, 30 who shall not receive a hundredfold now in this time--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Jésus répondit : En vérité, je vous le dis, il n’est personne qui ait quitté, à cause de moi et de l’Évangile, maison, frères, soeurs, mère, père, enfants ou terres, 30 et qui ne reçoive au centuple, présentement dans ce temps–ci,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687" name="Group 55"/>
          <p:cNvGraphicFramePr>
            <a:graphicFrameLocks noGrp="1"/>
          </p:cNvGraphicFramePr>
          <p:nvPr/>
        </p:nvGraphicFramePr>
        <p:xfrm>
          <a:off x="0" y="0"/>
          <a:ext cx="9144000" cy="6790056"/>
        </p:xfrm>
        <a:graphic>
          <a:graphicData uri="http://schemas.openxmlformats.org/drawingml/2006/table">
            <a:tbl>
              <a:tblPr/>
              <a:tblGrid>
                <a:gridCol w="41910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بيوتا واخوة واخوات وامهات واولادا وحقولا مع اضطهادات وفي الدهر الاتي الحياة الابدية.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كثيرون اولون يكونون اخرين والاخرون اولين</a:t>
                      </a:r>
                      <a:r>
                        <a:rPr kumimoji="0" lang="ar-SA" sz="2800" b="0" i="0" u="none" strike="noStrike" cap="none" normalizeH="0" baseline="0">
                          <a:ln>
                            <a:noFill/>
                          </a:ln>
                          <a:solidFill>
                            <a:schemeClr val="bg1"/>
                          </a:solidFill>
                          <a:effectLst/>
                          <a:latin typeface="Arial" charset="0"/>
                          <a:cs typeface="Arial" charset="0"/>
                        </a:rPr>
                        <a:t>.</a:t>
                      </a:r>
                      <a:endParaRPr kumimoji="0" lang="en-CA"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rgbClr val="FF9900"/>
                          </a:solidFill>
                          <a:effectLst/>
                          <a:latin typeface="Arial" charset="0"/>
                          <a:cs typeface="Arial" charset="0"/>
                        </a:rPr>
                        <a:t>)</a:t>
                      </a:r>
                      <a:r>
                        <a:rPr kumimoji="0" lang="ar-SA" sz="2800" b="0" i="0" u="none" strike="noStrike" cap="none" normalizeH="0" baseline="0">
                          <a:ln>
                            <a:noFill/>
                          </a:ln>
                          <a:solidFill>
                            <a:srgbClr val="FF9900"/>
                          </a:solidFill>
                          <a:effectLst/>
                          <a:latin typeface="Arial" charset="0"/>
                          <a:cs typeface="Arial" charset="0"/>
                        </a:rPr>
                        <a:t>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8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houses and brothers and sisters and mothers and children and lands, with persecutions--and in the age to come, eternal life. 31 But many who are first will be last, and the last first.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maisons, des frères, des soeurs, des mères, des enfants et des terres, avec des persécutions et, dans le siècle à venir, la vie éternelle. 31 Plusieurs des premiers seront les derniers, et les derniers seront les premiers.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a:spcBef>
                <a:spcPct val="50000"/>
              </a:spcBef>
            </a:pPr>
            <a:r>
              <a:rPr lang="en-CA" sz="3600">
                <a:solidFill>
                  <a:schemeClr val="bg1"/>
                </a:solidFill>
              </a:rPr>
              <a:t>Sermon &amp; Gospel Response</a:t>
            </a:r>
          </a:p>
          <a:p>
            <a:pPr algn="ctr" rtl="1">
              <a:spcBef>
                <a:spcPct val="50000"/>
              </a:spcBef>
            </a:pPr>
            <a:r>
              <a:rPr lang="ar-EG" sz="3600">
                <a:solidFill>
                  <a:schemeClr val="bg1"/>
                </a:solidFill>
              </a:rPr>
              <a:t> العظة و مرد الأنجيل</a:t>
            </a:r>
          </a:p>
          <a:p>
            <a:pPr algn="ctr">
              <a:spcBef>
                <a:spcPct val="50000"/>
              </a:spcBef>
            </a:pPr>
            <a:r>
              <a:rPr lang="fr-CA" sz="3600">
                <a:solidFill>
                  <a:schemeClr val="bg1"/>
                </a:solidFill>
              </a:rPr>
              <a:t>Sermon &amp; Réponse de L’évangile</a:t>
            </a:r>
          </a:p>
        </p:txBody>
      </p:sp>
      <p:pic>
        <p:nvPicPr>
          <p:cNvPr id="3"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4"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912" name="Group 8"/>
          <p:cNvGraphicFramePr>
            <a:graphicFrameLocks noGrp="1"/>
          </p:cNvGraphicFramePr>
          <p:nvPr/>
        </p:nvGraphicFramePr>
        <p:xfrm>
          <a:off x="539750" y="10525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a:ln>
                            <a:noFill/>
                          </a:ln>
                          <a:solidFill>
                            <a:srgbClr val="FF9900"/>
                          </a:solidFill>
                          <a:effectLst/>
                          <a:latin typeface="Arial" charset="0"/>
                          <a:cs typeface="Arial" charset="0"/>
                        </a:rPr>
                        <a:t>Fifth Sunday of The Month of </a:t>
                      </a:r>
                      <a:r>
                        <a:rPr kumimoji="0" lang="en-US" sz="4000" b="1" i="0" u="none" strike="noStrike" cap="none" normalizeH="0" baseline="0" dirty="0" err="1">
                          <a:ln>
                            <a:noFill/>
                          </a:ln>
                          <a:solidFill>
                            <a:srgbClr val="FF9900"/>
                          </a:solidFill>
                          <a:effectLst/>
                          <a:latin typeface="Arial" charset="0"/>
                          <a:cs typeface="Arial" charset="0"/>
                        </a:rPr>
                        <a:t>Hatour</a:t>
                      </a:r>
                      <a:endParaRPr kumimoji="0" lang="en-US"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a:ln>
                            <a:noFill/>
                          </a:ln>
                          <a:solidFill>
                            <a:srgbClr val="FF9900"/>
                          </a:solidFill>
                          <a:effectLst/>
                          <a:latin typeface="Arial" charset="0"/>
                          <a:cs typeface="Arial" charset="0"/>
                        </a:rPr>
                        <a:t>الأحد ال</a:t>
                      </a:r>
                      <a:r>
                        <a:rPr kumimoji="0" lang="ar-EG" sz="4000" b="1" i="0" u="none" strike="noStrike" cap="none" normalizeH="0" baseline="0" dirty="0">
                          <a:ln>
                            <a:noFill/>
                          </a:ln>
                          <a:solidFill>
                            <a:srgbClr val="FF9900"/>
                          </a:solidFill>
                          <a:effectLst/>
                          <a:latin typeface="Arial" charset="0"/>
                          <a:cs typeface="Arial" charset="0"/>
                        </a:rPr>
                        <a:t>خامس</a:t>
                      </a:r>
                      <a:r>
                        <a:rPr kumimoji="0" lang="ar-KW" sz="4000" b="1" i="0" u="none" strike="noStrike" cap="none" normalizeH="0" baseline="0" dirty="0">
                          <a:ln>
                            <a:noFill/>
                          </a:ln>
                          <a:solidFill>
                            <a:srgbClr val="FF9900"/>
                          </a:solidFill>
                          <a:effectLst/>
                          <a:latin typeface="Arial" charset="0"/>
                          <a:cs typeface="Arial" charset="0"/>
                        </a:rPr>
                        <a:t> من</a:t>
                      </a:r>
                      <a:r>
                        <a:rPr kumimoji="0" lang="ar-EG" sz="4000" b="1" i="0" u="none" strike="noStrike" cap="none" normalizeH="0" baseline="0" dirty="0">
                          <a:ln>
                            <a:noFill/>
                          </a:ln>
                          <a:solidFill>
                            <a:srgbClr val="FF9900"/>
                          </a:solidFill>
                          <a:effectLst/>
                          <a:latin typeface="Arial" charset="0"/>
                          <a:cs typeface="Arial" charset="0"/>
                        </a:rPr>
                        <a:t> </a:t>
                      </a:r>
                      <a:r>
                        <a:rPr kumimoji="0" lang="ar-KW" sz="4000" b="1" i="0" u="none" strike="noStrike" cap="none" normalizeH="0" baseline="0" dirty="0">
                          <a:ln>
                            <a:noFill/>
                          </a:ln>
                          <a:solidFill>
                            <a:srgbClr val="FF9900"/>
                          </a:solidFill>
                          <a:effectLst/>
                          <a:latin typeface="Arial" charset="0"/>
                          <a:cs typeface="Arial" charset="0"/>
                        </a:rPr>
                        <a:t>شهر </a:t>
                      </a:r>
                      <a:r>
                        <a:rPr kumimoji="0" lang="ar-EG" sz="4000" b="1" i="0" u="none" strike="noStrike" cap="none" normalizeH="0" baseline="0" dirty="0">
                          <a:ln>
                            <a:noFill/>
                          </a:ln>
                          <a:solidFill>
                            <a:srgbClr val="FF9900"/>
                          </a:solidFill>
                          <a:effectLst/>
                          <a:latin typeface="Arial" charset="0"/>
                          <a:cs typeface="Arial" charset="0"/>
                        </a:rPr>
                        <a:t>هاتور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a:ln>
                            <a:noFill/>
                          </a:ln>
                          <a:solidFill>
                            <a:srgbClr val="FF9900"/>
                          </a:solidFill>
                          <a:effectLst/>
                          <a:latin typeface="Arial" charset="0"/>
                          <a:cs typeface="Arial" charset="0"/>
                        </a:rPr>
                        <a:t> </a:t>
                      </a:r>
                      <a:endParaRPr kumimoji="0" lang="en-CA"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a:ln>
                            <a:noFill/>
                          </a:ln>
                          <a:solidFill>
                            <a:srgbClr val="FF9900"/>
                          </a:solidFill>
                          <a:effectLst/>
                          <a:latin typeface="Arial" charset="0"/>
                          <a:cs typeface="Arial" charset="0"/>
                        </a:rPr>
                        <a:t>Cinquième dimanche du mois</a:t>
                      </a:r>
                      <a:r>
                        <a:rPr kumimoji="0" lang="en-CA" sz="4000" b="0" i="0" u="none" strike="noStrike" cap="none" normalizeH="0" baseline="0" dirty="0">
                          <a:ln>
                            <a:noFill/>
                          </a:ln>
                          <a:solidFill>
                            <a:srgbClr val="FF9900"/>
                          </a:solidFill>
                          <a:effectLst/>
                          <a:latin typeface="Arial" charset="0"/>
                          <a:cs typeface="Arial" charset="0"/>
                        </a:rPr>
                        <a:t> de </a:t>
                      </a:r>
                      <a:r>
                        <a:rPr kumimoji="0" lang="en-US" sz="4000" b="0" i="0" u="none" strike="noStrike" cap="none" normalizeH="0" baseline="0" dirty="0" err="1">
                          <a:ln>
                            <a:noFill/>
                          </a:ln>
                          <a:solidFill>
                            <a:srgbClr val="FF9900"/>
                          </a:solidFill>
                          <a:effectLst/>
                          <a:latin typeface="Arial" charset="0"/>
                          <a:cs typeface="Arial" charset="0"/>
                        </a:rPr>
                        <a:t>Hatour</a:t>
                      </a:r>
                      <a:endParaRPr kumimoji="0" lang="en-CA" sz="4000" b="0" i="0" u="none" strike="noStrike" cap="none" normalizeH="0" baseline="0" dirty="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8093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985" name="Group 17"/>
          <p:cNvGraphicFramePr>
            <a:graphicFrameLocks noGrp="1"/>
          </p:cNvGraphicFramePr>
          <p:nvPr/>
        </p:nvGraphicFramePr>
        <p:xfrm>
          <a:off x="34925" y="44450"/>
          <a:ext cx="9032875" cy="6453888"/>
        </p:xfrm>
        <a:graphic>
          <a:graphicData uri="http://schemas.openxmlformats.org/drawingml/2006/table">
            <a:tbl>
              <a:tblPr/>
              <a:tblGrid>
                <a:gridCol w="4392613">
                  <a:extLst>
                    <a:ext uri="{9D8B030D-6E8A-4147-A177-3AD203B41FA5}">
                      <a16:colId xmlns:a16="http://schemas.microsoft.com/office/drawing/2014/main" val="20000"/>
                    </a:ext>
                  </a:extLst>
                </a:gridCol>
                <a:gridCol w="4640262">
                  <a:extLst>
                    <a:ext uri="{9D8B030D-6E8A-4147-A177-3AD203B41FA5}">
                      <a16:colId xmlns:a16="http://schemas.microsoft.com/office/drawing/2014/main" val="20001"/>
                    </a:ext>
                  </a:extLst>
                </a:gridCol>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 مزمور عشية</a:t>
                      </a:r>
                      <a:r>
                        <a:rPr kumimoji="0" lang="ar-SA" sz="3600" b="0" i="0" u="sng" strike="noStrike" cap="none" normalizeH="0" baseline="0" dirty="0">
                          <a:ln>
                            <a:noFill/>
                          </a:ln>
                          <a:solidFill>
                            <a:srgbClr val="FF9900"/>
                          </a:solidFill>
                          <a:effectLst/>
                          <a:latin typeface="Arial" charset="0"/>
                          <a:cs typeface="Arial" charset="0"/>
                        </a:rPr>
                        <a:t> ( 92 : 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الأنهارُ ياربُّ، رَفَعَت الأنهارُ صوتها، ترفعُ الأنهارُ صوتها مِن صوتِ مياهٍ كثيرةٍ.</a:t>
                      </a:r>
                      <a:r>
                        <a:rPr kumimoji="0" lang="en-US"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3200" b="0" i="0" u="none" strike="noStrike" cap="none" normalizeH="0" baseline="0" dirty="0">
                          <a:ln>
                            <a:noFill/>
                          </a:ln>
                          <a:solidFill>
                            <a:schemeClr val="bg1"/>
                          </a:solidFill>
                          <a:effectLst/>
                          <a:latin typeface="Arial" charset="0"/>
                          <a:cs typeface="Arial" charset="0"/>
                        </a:rPr>
                        <a:t>	</a:t>
                      </a: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93:3,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 floods have lifted up, O Lord, The floods have lifted up their voice; The floods lift up their waves.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on high is mightier Than the noise of many waters.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a:t>
                      </a:r>
                      <a:r>
                        <a:rPr kumimoji="0" lang="en-US" sz="3600" b="0" i="0" u="sng" strike="noStrike" cap="none" normalizeH="0" baseline="0" dirty="0">
                          <a:ln>
                            <a:noFill/>
                          </a:ln>
                          <a:solidFill>
                            <a:srgbClr val="FF9900"/>
                          </a:solidFill>
                          <a:effectLst/>
                          <a:latin typeface="Arial" charset="0"/>
                          <a:cs typeface="Arial" charset="0"/>
                        </a:rPr>
                        <a:t> 93:3,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Les fleuves élèvent, ô Éternel ! Les fleuves élèvent leur voix, Les fleuves élèvent leur grondement.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Plus que la voix des grandes eaux, Des magnifiques vagues de la mer, </a:t>
                      </a: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9986" name="Rectangle 18"/>
          <p:cNvSpPr>
            <a:spLocks noGrp="1" noChangeArrowheads="1"/>
          </p:cNvSpPr>
          <p:nvPr>
            <p:ph type="ctrTitle"/>
          </p:nvPr>
        </p:nvSpPr>
        <p:spPr/>
        <p:txBody>
          <a:bodyPr/>
          <a:lstStyle/>
          <a:p>
            <a:r>
              <a:rPr lang="en-US" dirty="0"/>
              <a:t>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030" name="Group 14"/>
          <p:cNvGraphicFramePr>
            <a:graphicFrameLocks noGrp="1"/>
          </p:cNvGraphicFramePr>
          <p:nvPr/>
        </p:nvGraphicFramePr>
        <p:xfrm>
          <a:off x="76200" y="0"/>
          <a:ext cx="9032875" cy="6716713"/>
        </p:xfrm>
        <a:graphic>
          <a:graphicData uri="http://schemas.openxmlformats.org/drawingml/2006/table">
            <a:tbl>
              <a:tblPr/>
              <a:tblGrid>
                <a:gridCol w="44958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متى ( 14 : 15 ـ 21 )</a:t>
                      </a:r>
                      <a:r>
                        <a:rPr kumimoji="0" lang="ar-SA" sz="3200" b="0" i="0" u="sng" strike="noStrike" cap="none" normalizeH="0" baseline="0">
                          <a:ln>
                            <a:noFill/>
                          </a:ln>
                          <a:solidFill>
                            <a:schemeClr val="bg1"/>
                          </a:solidFill>
                          <a:effectLst/>
                          <a:latin typeface="Arial" charset="0"/>
                          <a:cs typeface="Arial" charset="0"/>
                        </a:rPr>
                        <a:t> </a:t>
                      </a:r>
                      <a:endParaRPr kumimoji="0" lang="en-US" sz="3200" b="0" i="0" u="sng"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المساء جاءَ إليه تلاميذُه قائلين: " إن الموضع قفرٌ والوقت قد عبر. اِصرِف الجمع لكي يذهبوا إلى القُرى ويبتاعوا لهُم طعاماً ". </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35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When it was evening, His disciples came to Him, saying, This is a deserted place, and the hour is already late. Send the multitudes away, that they may go into the villages and buy themselves food.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soir venu, les disciples s’approchèrent de lui et dirent : Ce lieu est désert, et l’heure est déjà passée ; renvoie les foules afin qu’elles aillent dans les villages s’acheter des vivres.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2031" name="Rectangle 15"/>
          <p:cNvSpPr>
            <a:spLocks noGrp="1" noChangeArrowheads="1"/>
          </p:cNvSpPr>
          <p:nvPr>
            <p:ph type="ctrTitle"/>
          </p:nvPr>
        </p:nvSpPr>
        <p:spPr/>
        <p:txBody>
          <a:bodyPr/>
          <a:lstStyle/>
          <a:p>
            <a:r>
              <a:rPr lang="en-US" dirty="0"/>
              <a:t>5v</a:t>
            </a:r>
          </a:p>
        </p:txBody>
      </p:sp>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057" name="Group 17"/>
          <p:cNvGraphicFramePr>
            <a:graphicFrameLocks noGrp="1"/>
          </p:cNvGraphicFramePr>
          <p:nvPr/>
        </p:nvGraphicFramePr>
        <p:xfrm>
          <a:off x="76200" y="44450"/>
          <a:ext cx="8915400" cy="5916233"/>
        </p:xfrm>
        <a:graphic>
          <a:graphicData uri="http://schemas.openxmlformats.org/drawingml/2006/table">
            <a:tbl>
              <a:tblPr/>
              <a:tblGrid>
                <a:gridCol w="44196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a:ln>
                            <a:noFill/>
                          </a:ln>
                          <a:solidFill>
                            <a:schemeClr val="bg1"/>
                          </a:solidFill>
                          <a:effectLst/>
                          <a:latin typeface="Arial" charset="0"/>
                          <a:cs typeface="Arial" charset="0"/>
                        </a:rPr>
                        <a:t>أمَّا هو فقال لهُم: " لا حاجةَ لهُم أن يمضوا. أعطوهُم أنتُم ليأكُلوا ". أمَّا هُم فقالوا له: " ليس عندنا ها هنا إلاَّ خمسةُ أرغفةٍ وسمكتان ". فقال لهم: " ائتوني بها إلى هُنا ". </a:t>
                      </a:r>
                      <a:endParaRPr kumimoji="0" lang="en-US"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76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Jesus said to them, They do not need to go away. You give them something to eat. 17 And they said to Him, We have here only five loaves and two fish. 18 He said, Bring them here to 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Jésus leur répondit : Elles n’ont pas besoin de s’en aller : donnez–leur vous–mêmes à manger.17  Mais ils lui dirent : Nous n’avons ici que cinq pains et deux poissons.18  Et il dit : Apportez–les–moi ici.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081" name="Group 17"/>
          <p:cNvGraphicFramePr>
            <a:graphicFrameLocks noGrp="1"/>
          </p:cNvGraphicFramePr>
          <p:nvPr/>
        </p:nvGraphicFramePr>
        <p:xfrm>
          <a:off x="34925" y="44450"/>
          <a:ext cx="9032875" cy="6429504"/>
        </p:xfrm>
        <a:graphic>
          <a:graphicData uri="http://schemas.openxmlformats.org/drawingml/2006/table">
            <a:tbl>
              <a:tblPr/>
              <a:tblGrid>
                <a:gridCol w="4460875">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55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فأمر الجموع أن يتَّكئوا على العُشب. ثمَّ أخذ الخمسةَ أرغفة والسَّمكتين، ورفع نظره نحو السَّماء وباركها وكسَّرها وأعطى الأرغفة للتَّلاميذ، والتَّلاميذ أعطوا الجموع.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14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He commanded the multitudes to sit down on the grass. And He took the five loaves and the two fish, and looking up to heaven, He blessed and broke and gave the loaves to the disciples; and the disciples gave to the multitudes.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ordonna à la foule de s’asseoir sur l’herbe, prit les cinq pains et les deux poissons, leva les yeux vers le ciel et dit la bénédiction. Puis il rompit les pains et les donna aux disciples, et les disciples (les distribuèrent) à la foule.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116" name="Group 28"/>
          <p:cNvGraphicFramePr>
            <a:graphicFrameLocks noGrp="1"/>
          </p:cNvGraphicFramePr>
          <p:nvPr/>
        </p:nvGraphicFramePr>
        <p:xfrm>
          <a:off x="34925" y="152400"/>
          <a:ext cx="9032875" cy="5896992"/>
        </p:xfrm>
        <a:graphic>
          <a:graphicData uri="http://schemas.openxmlformats.org/drawingml/2006/table">
            <a:tbl>
              <a:tblPr/>
              <a:tblGrid>
                <a:gridCol w="4465638">
                  <a:extLst>
                    <a:ext uri="{9D8B030D-6E8A-4147-A177-3AD203B41FA5}">
                      <a16:colId xmlns:a16="http://schemas.microsoft.com/office/drawing/2014/main" val="20000"/>
                    </a:ext>
                  </a:extLst>
                </a:gridCol>
                <a:gridCol w="4567237">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فأكلت الجموع وشبعوا. ثمَّ رفعوا ما فضل مِن الكِسر: اثنتَيْ عشرةَ قُفَّةً مملوءةً. والآكلون كانوا خمسةِ آلاف رجُل، ما عدا الأولاد والنِّساء. </a:t>
                      </a:r>
                      <a:r>
                        <a:rPr kumimoji="0" lang="en-US" sz="2400" b="0" i="0" u="none" strike="noStrike" cap="none" normalizeH="0" baseline="0" dirty="0">
                          <a:ln>
                            <a:noFill/>
                          </a:ln>
                          <a:solidFill>
                            <a:srgbClr val="FF9900"/>
                          </a:solidFill>
                          <a:effectLst/>
                          <a:latin typeface="Arial" charset="0"/>
                          <a:cs typeface="Arial" charset="0"/>
                        </a:rPr>
                        <a:t>)</a:t>
                      </a:r>
                      <a:r>
                        <a:rPr kumimoji="0" lang="ar-SA" sz="2400" b="0" i="0" u="none" strike="noStrike" cap="none" normalizeH="0" baseline="0" dirty="0">
                          <a:ln>
                            <a:noFill/>
                          </a:ln>
                          <a:solidFill>
                            <a:srgbClr val="FF9900"/>
                          </a:solidFill>
                          <a:effectLst/>
                          <a:latin typeface="Arial" charset="0"/>
                          <a:cs typeface="Arial" charset="0"/>
                        </a:rPr>
                        <a:t>والمجد للـه دائماً )</a:t>
                      </a:r>
                      <a:endParaRPr kumimoji="0" lang="en-US" sz="2400" b="0"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4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So they all ate and were filled, and they took up twelve baskets full of the fragments that remained. 21 Now those who had eaten were about five thousand men, besides women and children.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Tous mangèrent et furent rassasiés, et l’on emporta douze paniers pleins des morceaux qui restaient. 21 Ceux qui avaient mangé étaient environ cinq mille hommes, sans les femmes et les enfants.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81955"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166" name="Group 30"/>
          <p:cNvGraphicFramePr>
            <a:graphicFrameLocks noGrp="1"/>
          </p:cNvGraphicFramePr>
          <p:nvPr/>
        </p:nvGraphicFramePr>
        <p:xfrm>
          <a:off x="0" y="44450"/>
          <a:ext cx="9144000" cy="6699314"/>
        </p:xfrm>
        <a:graphic>
          <a:graphicData uri="http://schemas.openxmlformats.org/drawingml/2006/table">
            <a:tbl>
              <a:tblPr/>
              <a:tblGrid>
                <a:gridCol w="5003800">
                  <a:extLst>
                    <a:ext uri="{9D8B030D-6E8A-4147-A177-3AD203B41FA5}">
                      <a16:colId xmlns:a16="http://schemas.microsoft.com/office/drawing/2014/main" val="20000"/>
                    </a:ext>
                  </a:extLst>
                </a:gridCol>
                <a:gridCol w="41402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 باكر</a:t>
                      </a:r>
                      <a:r>
                        <a:rPr kumimoji="0" lang="ar-SA" sz="3600" b="0" i="0" u="sng" strike="noStrike" cap="none" normalizeH="0" baseline="0" dirty="0">
                          <a:ln>
                            <a:noFill/>
                          </a:ln>
                          <a:solidFill>
                            <a:srgbClr val="FF9900"/>
                          </a:solidFill>
                          <a:effectLst/>
                          <a:latin typeface="Arial" charset="0"/>
                          <a:cs typeface="Arial" charset="0"/>
                        </a:rPr>
                        <a:t> ( 96 : 11 )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أشرق للصِّدِّقينَ، وفرحٌ للمُستقيمينَ بقلبهِم. افرحوا أيُّها الصِّدِّيقونَ بالربِّ، واعترفوا لذِكر قُدسِهِ</a:t>
                      </a:r>
                      <a:r>
                        <a:rPr kumimoji="0" lang="ar-SA" sz="2800" b="1" i="0" u="none" strike="noStrike" cap="none" normalizeH="0" baseline="0" dirty="0">
                          <a:ln>
                            <a:noFill/>
                          </a:ln>
                          <a:solidFill>
                            <a:schemeClr val="bg1"/>
                          </a:solidFill>
                          <a:effectLst/>
                          <a:latin typeface="Arial" charset="0"/>
                          <a:cs typeface="Arial" charset="0"/>
                        </a:rPr>
                        <a:t>.</a:t>
                      </a:r>
                      <a:r>
                        <a:rPr kumimoji="0" lang="ar-SA" sz="2800" b="0" i="0" u="none" strike="noStrike" cap="none" normalizeH="0" baseline="0" dirty="0">
                          <a:ln>
                            <a:noFill/>
                          </a:ln>
                          <a:solidFill>
                            <a:schemeClr val="bg1"/>
                          </a:solidFill>
                          <a:effectLst/>
                          <a:latin typeface="Arial" charset="0"/>
                          <a:cs typeface="Arial" charset="0"/>
                        </a:rPr>
                        <a:t> </a:t>
                      </a:r>
                      <a:r>
                        <a:rPr kumimoji="0" lang="ar-EG"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6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00"/>
                          </a:solidFill>
                          <a:effectLst/>
                          <a:latin typeface="Arial" charset="0"/>
                          <a:cs typeface="Arial" charset="0"/>
                        </a:rPr>
                        <a:t>Psaumes </a:t>
                      </a:r>
                      <a:r>
                        <a:rPr kumimoji="0" lang="en-US" sz="3600" b="0" i="0" u="sng" strike="noStrike" cap="none" normalizeH="0" baseline="0" dirty="0">
                          <a:ln>
                            <a:noFill/>
                          </a:ln>
                          <a:solidFill>
                            <a:srgbClr val="FF9900"/>
                          </a:solidFill>
                          <a:effectLst/>
                          <a:latin typeface="Arial" charset="0"/>
                          <a:cs typeface="Arial"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a:t>
                      </a:r>
                      <a:r>
                        <a:rPr kumimoji="0" lang="fr-FR" sz="2800" b="0" i="0" u="none" strike="noStrike" cap="none" normalizeH="0" baseline="0" dirty="0" err="1">
                          <a:ln>
                            <a:noFill/>
                          </a:ln>
                          <a:solidFill>
                            <a:schemeClr val="bg1"/>
                          </a:solidFill>
                          <a:effectLst/>
                          <a:latin typeface="Arial" charset="0"/>
                          <a:cs typeface="Arial" charset="0"/>
                        </a:rPr>
                        <a:t>réjouissez–vous</a:t>
                      </a:r>
                      <a:r>
                        <a:rPr kumimoji="0" lang="fr-FR" sz="2800" b="0" i="0" u="none" strike="noStrike" cap="none" normalizeH="0" baseline="0" dirty="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7167" name="Rectangle 31"/>
          <p:cNvSpPr>
            <a:spLocks noGrp="1" noChangeArrowheads="1"/>
          </p:cNvSpPr>
          <p:nvPr>
            <p:ph type="ctrTitle"/>
          </p:nvPr>
        </p:nvSpPr>
        <p:spPr/>
        <p:txBody>
          <a:bodyPr/>
          <a:lstStyle/>
          <a:p>
            <a:r>
              <a:rPr lang="en-US" dirty="0"/>
              <a:t>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203" name="Group 19"/>
          <p:cNvGraphicFramePr>
            <a:graphicFrameLocks noGrp="1"/>
          </p:cNvGraphicFramePr>
          <p:nvPr/>
        </p:nvGraphicFramePr>
        <p:xfrm>
          <a:off x="0" y="0"/>
          <a:ext cx="9144000" cy="6740400"/>
        </p:xfrm>
        <a:graphic>
          <a:graphicData uri="http://schemas.openxmlformats.org/drawingml/2006/table">
            <a:tbl>
              <a:tblPr/>
              <a:tblGrid>
                <a:gridCol w="4643438">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981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مرقس ( 6 : 35 ـ 44 )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ساعاتٍ كثيرةٍ تقدَّم إليه تلاميذه وقالوا: " الموضع خلاءٌ والوقت قد مضى. اصرفهم لكي يمضوا إلى الحقول والضِّياع حولنا ويبتاعوا لأنفُسهم ما يأكلونه ".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78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Mark 6:35-44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When the day was now far spent, His disciples came to Him and said, This is a deserted place, and already the hour is late. 36 Send them away, that they may go into the surrounding country and villages and buy themselves bread; for they have nothing to eat.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Mark 6:35-44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Comme l’heure était déjà avancée, ses disciples s’approchèrent de lui et dirent : Ce lieu est désert et l’heure est déjà avancée ;36  renvoie–les, afin qu’ils aillent dans les campagnes et dans les villages des environs pour s’acheter de quoi manger.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9204" name="Rectangle 20"/>
          <p:cNvSpPr>
            <a:spLocks noGrp="1" noChangeArrowheads="1"/>
          </p:cNvSpPr>
          <p:nvPr>
            <p:ph type="ctrTitle"/>
          </p:nvPr>
        </p:nvSpPr>
        <p:spPr/>
        <p:txBody>
          <a:bodyPr/>
          <a:lstStyle/>
          <a:p>
            <a:r>
              <a:rPr lang="en-US" dirty="0"/>
              <a:t>5m</a:t>
            </a:r>
          </a:p>
        </p:txBody>
      </p:sp>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227" name="Group 19"/>
          <p:cNvGraphicFramePr>
            <a:graphicFrameLocks noGrp="1"/>
          </p:cNvGraphicFramePr>
          <p:nvPr/>
        </p:nvGraphicFramePr>
        <p:xfrm>
          <a:off x="0" y="0"/>
          <a:ext cx="9144000" cy="6904992"/>
        </p:xfrm>
        <a:graphic>
          <a:graphicData uri="http://schemas.openxmlformats.org/drawingml/2006/table">
            <a:tbl>
              <a:tblPr/>
              <a:tblGrid>
                <a:gridCol w="4643438">
                  <a:extLst>
                    <a:ext uri="{9D8B030D-6E8A-4147-A177-3AD203B41FA5}">
                      <a16:colId xmlns:a16="http://schemas.microsoft.com/office/drawing/2014/main" val="20000"/>
                    </a:ext>
                  </a:extLst>
                </a:gridCol>
                <a:gridCol w="4500562">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فأجابَ وقال لهُم: " أعطوهُم أنتُم ليأكلوا ". فقالوا له:</a:t>
                      </a:r>
                      <a:br>
                        <a:rPr kumimoji="0" lang="ar-SA" sz="3200" b="0" i="0" u="none" strike="noStrike" cap="none" normalizeH="0" baseline="0">
                          <a:ln>
                            <a:noFill/>
                          </a:ln>
                          <a:solidFill>
                            <a:schemeClr val="bg1"/>
                          </a:solidFill>
                          <a:effectLst/>
                          <a:latin typeface="Arial" charset="0"/>
                          <a:cs typeface="Arial" charset="0"/>
                        </a:rPr>
                      </a:br>
                      <a:r>
                        <a:rPr kumimoji="0" lang="ar-SA" sz="3200" b="0" i="0" u="none" strike="noStrike" cap="none" normalizeH="0" baseline="0">
                          <a:ln>
                            <a:noFill/>
                          </a:ln>
                          <a:solidFill>
                            <a:schemeClr val="bg1"/>
                          </a:solidFill>
                          <a:effectLst/>
                          <a:latin typeface="Arial" charset="0"/>
                          <a:cs typeface="Arial" charset="0"/>
                        </a:rPr>
                        <a:t>" أنمضي ونبتاع خُبزاً بمائتي دينارٍ ونُعطيهُم ليأكُلوا؟ " فقال لهم:" كم رغيفاً عندكُم؟ اذهبوا وانظروا ". ولمَّا علموا قالوا له:" خمسة أرغفةٍ وسَمَكَتان ". </a:t>
                      </a:r>
                      <a:endParaRPr kumimoji="0" lang="en-US" sz="4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But He answered and said to them, You give them something to eat. And they said to Him, Shall we go and buy two hundred denarii worth of bread and give them something to eat? 38 But He said to them, How many loaves do you have? Go and see. And when they found out they said, Five, and two fish.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Jésus leur répondit : Donnez–leur vous–mêmes à manger. Mais ils lui dirent : Irons–nous acheter des pains pour deux cents deniers et leur donnerons–nous à manger ?38 Et il leur répondit : Combien avez–vous de pains ? Allez voir. Ils s’en informèrent et </a:t>
                      </a:r>
                      <a:r>
                        <a:rPr kumimoji="0" lang="fr-FR" sz="2700" b="0" i="0" u="none" strike="noStrike" cap="none" normalizeH="0" baseline="0">
                          <a:ln>
                            <a:noFill/>
                          </a:ln>
                          <a:solidFill>
                            <a:schemeClr val="bg1"/>
                          </a:solidFill>
                          <a:effectLst/>
                          <a:latin typeface="Arial" charset="0"/>
                          <a:cs typeface="Arial" charset="0"/>
                        </a:rPr>
                        <a:t>répondirent</a:t>
                      </a:r>
                      <a:r>
                        <a:rPr kumimoji="0" lang="fr-FR" sz="2800" b="0" i="0" u="none" strike="noStrike" cap="none" normalizeH="0" baseline="0">
                          <a:ln>
                            <a:noFill/>
                          </a:ln>
                          <a:solidFill>
                            <a:schemeClr val="bg1"/>
                          </a:solidFill>
                          <a:effectLst/>
                          <a:latin typeface="Arial" charset="0"/>
                          <a:cs typeface="Arial" charset="0"/>
                        </a:rPr>
                        <a:t> : Cinq, et deux poissons.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248" name="Group 16"/>
          <p:cNvGraphicFramePr>
            <a:graphicFrameLocks noGrp="1"/>
          </p:cNvGraphicFramePr>
          <p:nvPr/>
        </p:nvGraphicFramePr>
        <p:xfrm>
          <a:off x="0" y="0"/>
          <a:ext cx="9144000" cy="6342063"/>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فأمرهم أن يُتكئوا الجمع رفاقاً رفاقاً على العُشب الأخضر. فاتَّكأوا جميعهم جماعاتٍ جماعاتٍ: مئَةً مئَةً وخمسينَ خمسينَ.</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He commanded them to make them all sit down in groups on the green grass. 40 So they sat down in ranks, in hundreds and in fifties.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Alors il leur commanda de les faire tous asseoir en groupes sur l’herbe verte,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et ils s’assirent par rangées de cent et de cinquante.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994" name="Group 18"/>
          <p:cNvGraphicFramePr>
            <a:graphicFrameLocks noGrp="1"/>
          </p:cNvGraphicFramePr>
          <p:nvPr/>
        </p:nvGraphicFramePr>
        <p:xfrm>
          <a:off x="0" y="115888"/>
          <a:ext cx="9144000" cy="6226176"/>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408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فأخذ الأرغفة الخمسة والسَّمكتين، وشخصَ نحو السَّماء، وبارك ثمَّ كسَّر الأرغفة، وأعطى التَّلاميذ ليُقدِّموا إليهم، وقسَّم السَّمكتين للجميع،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when He had taken the five loaves and the two fish, He looked up to heaven, blessed and broke the loaves, and gave them to His disciples to set before them; and the two fish He divided among them all.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Il prit les cinq pains et les deux poissons, leva les yeux vers le ciel et dit la bénédiction. Puis il rompit les pains et les donna aux disciples, pour les distribuer à la foule. Il partagea aussi les deux poissons entre tous.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278" name="Group 22"/>
          <p:cNvGraphicFramePr>
            <a:graphicFrameLocks noGrp="1"/>
          </p:cNvGraphicFramePr>
          <p:nvPr/>
        </p:nvGraphicFramePr>
        <p:xfrm>
          <a:off x="0" y="0"/>
          <a:ext cx="9144000" cy="5953126"/>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 الجميع وشبعوا. ثمَّ رفعوا اثنتي عشرةَ قُفَّةً مملوءةً من الكِسر، ومن السَّمك. وكان الذين أكلوا من الأرغفة نحو خمسةِ آلافِ رجُل.</a:t>
                      </a:r>
                      <a:endParaRPr kumimoji="0" lang="en-US"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rgbClr val="FF9900"/>
                          </a:solidFill>
                          <a:effectLst/>
                          <a:latin typeface="Arial" charset="0"/>
                          <a:cs typeface="Arial" charset="0"/>
                        </a:rPr>
                        <a:t> </a:t>
                      </a: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 والمجد للـه دائماً)</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98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So they all ate and were filled. 43 And they took up twelve baskets full of fragments and of the fish. 44 Now those who had eaten the loaves were about five thousand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Tous mangèrent et furent rassasiés,43 et l’on emporta douze paniers pleins de morceaux de pain et de poissons. 44 Ceux qui avaient mangé les pains étaient cinq mille 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38400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8400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8400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322" name="Group 18"/>
          <p:cNvGraphicFramePr>
            <a:graphicFrameLocks noGrp="1"/>
          </p:cNvGraphicFramePr>
          <p:nvPr/>
        </p:nvGraphicFramePr>
        <p:xfrm>
          <a:off x="0" y="0"/>
          <a:ext cx="9144000" cy="6648960"/>
        </p:xfrm>
        <a:graphic>
          <a:graphicData uri="http://schemas.openxmlformats.org/drawingml/2006/table">
            <a:tbl>
              <a:tblPr/>
              <a:tblGrid>
                <a:gridCol w="4356100">
                  <a:extLst>
                    <a:ext uri="{9D8B030D-6E8A-4147-A177-3AD203B41FA5}">
                      <a16:colId xmlns:a16="http://schemas.microsoft.com/office/drawing/2014/main" val="20000"/>
                    </a:ext>
                  </a:extLst>
                </a:gridCol>
                <a:gridCol w="4787900">
                  <a:extLst>
                    <a:ext uri="{9D8B030D-6E8A-4147-A177-3AD203B41FA5}">
                      <a16:colId xmlns:a16="http://schemas.microsoft.com/office/drawing/2014/main" val="20001"/>
                    </a:ext>
                  </a:extLst>
                </a:gridCol>
              </a:tblGrid>
              <a:tr h="1676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( 14 : 18 ـ 25 )</a:t>
                      </a:r>
                      <a:r>
                        <a:rPr kumimoji="0" lang="ar-SA" sz="3200" b="1" i="0" u="sng" strike="noStrike" cap="none" normalizeH="0" baseline="0">
                          <a:ln>
                            <a:noFill/>
                          </a:ln>
                          <a:solidFill>
                            <a:srgbClr val="FF9900"/>
                          </a:solidFill>
                          <a:effectLst/>
                          <a:latin typeface="Arial" charset="0"/>
                          <a:cs typeface="Arial" charset="0"/>
                        </a:rPr>
                        <a:t> </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أشكُر الله أنِّي أتكلَّم بألسِنةٍ أكثر من جميعكُم. ولكني أُريد أن أقول خمس كلماتٍ في الكنيسة بفهم، لأعظ آخَرين، أكثر من عشرة آلاف كلمةٍ بلسانٍ.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1Corinthians 14:18-25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I thank my God I speak with tongues more than you all; 19 yet in the church I would rather speak five words with my understanding, that I may teach others also, than ten thousand words in a tongue.</a:t>
                      </a:r>
                      <a:r>
                        <a:rPr kumimoji="0" lang="en-US"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1Corinthians 14:18-25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 rends grâces à Dieu de ce que je parle en langues plus que vous tous ; 19  mais, dans l’Église, je préfère dire cinq paroles avec mon intelligence, afin d’instruire les autres, plutôt que dix mille paroles en langue.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4323" name="Rectangle 19"/>
          <p:cNvSpPr>
            <a:spLocks noGrp="1" noChangeArrowheads="1"/>
          </p:cNvSpPr>
          <p:nvPr>
            <p:ph type="ctrTitle"/>
          </p:nvPr>
        </p:nvSpPr>
        <p:spPr/>
        <p:txBody>
          <a:bodyPr/>
          <a:lstStyle/>
          <a:p>
            <a:r>
              <a:rPr lang="en-US" dirty="0"/>
              <a:t>5p</a:t>
            </a:r>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355" name="Group 27"/>
          <p:cNvGraphicFramePr>
            <a:graphicFrameLocks noGrp="1"/>
          </p:cNvGraphicFramePr>
          <p:nvPr/>
        </p:nvGraphicFramePr>
        <p:xfrm>
          <a:off x="0" y="0"/>
          <a:ext cx="9144000" cy="6691313"/>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الإخوة، لا تكونوا أولاداً في أذهانكم، بل كونوا أولاداً في الشَّرِّ، وأمَّا في أذهانكم فكونوا كاملين. لأنَّه مكتوبٌ في النَّاموس:" إنِّي سأُكلِّم هذا الشَّعب بألسنةٍ أُخرى وبشفاه أُخرى،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21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Brethren, do not be children in </a:t>
                      </a:r>
                      <a:r>
                        <a:rPr kumimoji="0" lang="en-US" sz="2600" b="0" i="0" u="none" strike="noStrike" cap="none" normalizeH="0" baseline="0">
                          <a:ln>
                            <a:noFill/>
                          </a:ln>
                          <a:solidFill>
                            <a:schemeClr val="bg1"/>
                          </a:solidFill>
                          <a:effectLst/>
                          <a:latin typeface="Arial" charset="0"/>
                          <a:cs typeface="Arial" charset="0"/>
                        </a:rPr>
                        <a:t>understanding</a:t>
                      </a:r>
                      <a:r>
                        <a:rPr kumimoji="0" lang="en-US" sz="2800" b="0" i="0" u="none" strike="noStrike" cap="none" normalizeH="0" baseline="0">
                          <a:ln>
                            <a:noFill/>
                          </a:ln>
                          <a:solidFill>
                            <a:schemeClr val="bg1"/>
                          </a:solidFill>
                          <a:effectLst/>
                          <a:latin typeface="Arial" charset="0"/>
                          <a:cs typeface="Arial" charset="0"/>
                        </a:rPr>
                        <a:t>; however, in malice be babes, but in understanding be mature. 21 In the law it is written: With men of other tongues and other lips I will speak to this people;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Frères, ne soyez pas des enfants au point de vue du jugement, mais pour le mal soyez de petits enfants, et pour le jugement, soyez des hommes faits. 21 Il est écrit dans la loi :C’est par des hommes d’une autre langue Et par des lèvres d’étrangers Que je parlerai à ce peuple,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383" name="Group 31"/>
          <p:cNvGraphicFramePr>
            <a:graphicFrameLocks noGrp="1"/>
          </p:cNvGraphicFramePr>
          <p:nvPr/>
        </p:nvGraphicFramePr>
        <p:xfrm>
          <a:off x="0" y="0"/>
          <a:ext cx="9109075" cy="6374703"/>
        </p:xfrm>
        <a:graphic>
          <a:graphicData uri="http://schemas.openxmlformats.org/drawingml/2006/table">
            <a:tbl>
              <a:tblPr/>
              <a:tblGrid>
                <a:gridCol w="4067175">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914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وهكذا أيضاً لا يسمعون لي يقول الربُّ ".إذاً الألسِنة تكون آيةٌ لا للمؤمنين، بل لغير المؤمنين. أمَّا النُّبوَّةُ فليست لغير المؤمنين، بل للمؤمنين.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yet, for all that, they will not hear Me, says the Lord.</a:t>
                      </a:r>
                      <a:r>
                        <a:rPr kumimoji="0" lang="en-US" sz="24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22 Therefore tongues are for a sign, not to those who believe but to unbelievers; but prophesying is not for unbelievers but for those who believe.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 m’écouteront pas même ainsi, dit le Seigneur. 22 Par conséquent, les langues sont un signe, non pour les croyants, mais pour les non–croyants ; la prophétie, au contraire, est un signe, non pour les non–croyants, mais pour les croyants.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072" name="Group 24"/>
          <p:cNvGraphicFramePr>
            <a:graphicFrameLocks noGrp="1"/>
          </p:cNvGraphicFramePr>
          <p:nvPr/>
        </p:nvGraphicFramePr>
        <p:xfrm>
          <a:off x="0" y="115888"/>
          <a:ext cx="8991600" cy="6557583"/>
        </p:xfrm>
        <a:graphic>
          <a:graphicData uri="http://schemas.openxmlformats.org/drawingml/2006/table">
            <a:tbl>
              <a:tblPr/>
              <a:tblGrid>
                <a:gridCol w="4787900">
                  <a:extLst>
                    <a:ext uri="{9D8B030D-6E8A-4147-A177-3AD203B41FA5}">
                      <a16:colId xmlns:a16="http://schemas.microsoft.com/office/drawing/2014/main" val="20000"/>
                    </a:ext>
                  </a:extLst>
                </a:gridCol>
                <a:gridCol w="42037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فإن اجتمعت الكنيسة كلُّها في مكانٍ واحدٍ، وكان الجميع يتكلَّمون بألسنةٍ، فدخل عامِّيُّون أو غير مؤمنين، أفلا يقولون: إنَّكم مجانين؟ </a:t>
                      </a:r>
                      <a:endParaRPr kumimoji="0" lang="en-US" sz="4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Therefore if the whole church comes together in one place, and all speak with tongues, and there come in those who are uninformed or unbelievers, will they not say that you are out of your mind?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Si donc l’Église entière se rassemble, que tous parlent en langues, et qu’il survienne de simples auditeurs ou des non–croyants, ne diront–ils pas que vous êtes fous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407" name="Group 31"/>
          <p:cNvGraphicFramePr>
            <a:graphicFrameLocks noGrp="1"/>
          </p:cNvGraphicFramePr>
          <p:nvPr/>
        </p:nvGraphicFramePr>
        <p:xfrm>
          <a:off x="0" y="0"/>
          <a:ext cx="9144000" cy="6405120"/>
        </p:xfrm>
        <a:graphic>
          <a:graphicData uri="http://schemas.openxmlformats.org/drawingml/2006/table">
            <a:tbl>
              <a:tblPr/>
              <a:tblGrid>
                <a:gridCol w="4356100">
                  <a:extLst>
                    <a:ext uri="{9D8B030D-6E8A-4147-A177-3AD203B41FA5}">
                      <a16:colId xmlns:a16="http://schemas.microsoft.com/office/drawing/2014/main" val="20000"/>
                    </a:ext>
                  </a:extLst>
                </a:gridCol>
                <a:gridCol w="4787900">
                  <a:extLst>
                    <a:ext uri="{9D8B030D-6E8A-4147-A177-3AD203B41FA5}">
                      <a16:colId xmlns:a16="http://schemas.microsoft.com/office/drawing/2014/main" val="20001"/>
                    </a:ext>
                  </a:extLst>
                </a:gridCol>
              </a:tblGrid>
              <a:tr h="1219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إن كان الجميع يتنبَّأُون، فدخل أحدٌ غير مؤمنٍ أو عامِّيٌّ، فإنَّه يُوَبَّخُ من الجميع. ويُمتَحن من الجميع. وهكذا تصير خفايا قلبه ظاهرةً، وهكذا يَخِرُّ على وجهه ويسجد لله، مُعترفاً أنَّ الله بالحقيقة كائنٌ فيكُمْ.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if all prophesy, and an unbeliever or an uninformed person comes in, he is convinced by all, he is convicted by all. 25 And thus the secrets of his heart are revealed; and so, falling down on his face, he will worship God and report that God is truly among you.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Mais si tous prophétisent, et qu’il survienne quelque non–croyant ou un simple auditeur, il est convaincu par tous, il est jugé par tous ;25  les secrets de son coeur sont dévoilés. Alors, tombant sur la face, il adorera Dieu, et publiera que Dieu est réellement au milieu de vous</a:t>
                      </a:r>
                      <a:r>
                        <a:rPr kumimoji="0" lang="fr-FR" sz="3200" b="0" i="0" u="none" strike="noStrike" cap="none" normalizeH="0" baseline="0">
                          <a:ln>
                            <a:noFill/>
                          </a:ln>
                          <a:solidFill>
                            <a:schemeClr val="bg1"/>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880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8810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474" name="Group 26"/>
          <p:cNvGraphicFramePr>
            <a:graphicFrameLocks noGrp="1"/>
          </p:cNvGraphicFramePr>
          <p:nvPr/>
        </p:nvGraphicFramePr>
        <p:xfrm>
          <a:off x="34925" y="0"/>
          <a:ext cx="9109075" cy="6798312"/>
        </p:xfrm>
        <a:graphic>
          <a:graphicData uri="http://schemas.openxmlformats.org/drawingml/2006/table">
            <a:tbl>
              <a:tblPr/>
              <a:tblGrid>
                <a:gridCol w="4384675">
                  <a:extLst>
                    <a:ext uri="{9D8B030D-6E8A-4147-A177-3AD203B41FA5}">
                      <a16:colId xmlns:a16="http://schemas.microsoft.com/office/drawing/2014/main" val="20000"/>
                    </a:ext>
                  </a:extLst>
                </a:gridCol>
                <a:gridCol w="472440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يعقوب الرسول ( 5 : 1 ـ 8 )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هَلُمَّ الآن أيُّها الأغنياء، ابكوا مولولين على شقاوتكم القادمة عليكم. غناكم قد فسد، وثيابكم قد أكلها العُثُّ. ذهبكُم وفضَّتكُم قد صدِئا، وصدأُهُما يكون شهادةً عليكُم،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32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Come now, you rich, weep and howl for your miseries that are coming upon you! 2 Your riches are corrupted, and your garments are moth-eaten. 3 Your gold and silver are corroded, and their corrosion will be a witness against you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 vous maintenant, les riches ! Pleurez à grands cris à cause des malheurs qui viendront sur vous !2  Votre richesse est pourrie, vos vêtements sont mités. 3  Votre or et votre argent sont rouillés ; et leur rouille s’élèvera en témoignage contre vous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0475" name="Rectangle 27"/>
          <p:cNvSpPr>
            <a:spLocks noGrp="1" noChangeArrowheads="1"/>
          </p:cNvSpPr>
          <p:nvPr>
            <p:ph type="ctrTitle"/>
          </p:nvPr>
        </p:nvSpPr>
        <p:spPr/>
        <p:txBody>
          <a:bodyPr/>
          <a:lstStyle/>
          <a:p>
            <a:r>
              <a:rPr lang="en-US" dirty="0"/>
              <a:t>5c</a:t>
            </a:r>
          </a:p>
        </p:txBody>
      </p:sp>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495" name="Group 23"/>
          <p:cNvGraphicFramePr>
            <a:graphicFrameLocks noGrp="1"/>
          </p:cNvGraphicFramePr>
          <p:nvPr/>
        </p:nvGraphicFramePr>
        <p:xfrm>
          <a:off x="34925" y="44450"/>
          <a:ext cx="9109075" cy="6770880"/>
        </p:xfrm>
        <a:graphic>
          <a:graphicData uri="http://schemas.openxmlformats.org/drawingml/2006/table">
            <a:tbl>
              <a:tblPr/>
              <a:tblGrid>
                <a:gridCol w="4105275">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ويأكُل لحومَكُم مثل النَّار! قد كنزتُم في الأيَّام الأخيرة. هوذا أُجرة الفَعلة الذين حصدوا كوركم، المظلومة منكم تصرخ، وأصوات الحصَّـاديـن قـد دخـلـت إلى مسـامع ربِّ الجـنود.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5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will eat your flesh like fire. You have heaped up treasure in the last days. 4 Indeed the wages of the laborers who mowed your fields, which you kept back by fraud, cry out; and the cries of the reapers have reached the ears of the Lord of Sabaoth.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dévorera votre chair comme un feu. Vous avez amassé des trésors dans ces jours qui sont les derniers ! 4 Voici : le salaire des ouvriers qui ont moissonné vos champs, et dont vous les avez frustrés, crie, et les clameurs des moissonneurs sont parvenues jusqu’aux oreilles du Seigneur des armées.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518" name="Group 22"/>
          <p:cNvGraphicFramePr>
            <a:graphicFrameLocks noGrp="1"/>
          </p:cNvGraphicFramePr>
          <p:nvPr/>
        </p:nvGraphicFramePr>
        <p:xfrm>
          <a:off x="34925" y="188913"/>
          <a:ext cx="9109075" cy="6413501"/>
        </p:xfrm>
        <a:graphic>
          <a:graphicData uri="http://schemas.openxmlformats.org/drawingml/2006/table">
            <a:tbl>
              <a:tblPr/>
              <a:tblGrid>
                <a:gridCol w="4465638">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335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تنـعَّـمتُـم عـلـى الأرض، وتلذَّذتُم وربَّيتُم قُلوبَكم، ليوم الذَّبح. حكمتم على البارِّ وقتلتُموه.ولا يقاومكُم! فتأنَّوا أيُّها الإخوة إلى مجيء الربِّ.</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9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You have lived on the earth in pleasure and luxury; you have fattened your hearts as in a day of slaughter. 6 You have condemned, you have murdered the just; he does not resist you. 7 Therefore be patient, brethren, until the coming of the Lord.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Vous avez vécu dans les voluptés et dans le luxe, vous avez rassasié vos coeurs au jour du carnage.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Vous avez condamné, vous avez tué le juste ; il ne vous résiste pas. 7 Prenez donc patience, frères, jusqu’à l’avènement du Seigneur.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540" name="Group 20"/>
          <p:cNvGraphicFramePr>
            <a:graphicFrameLocks noGrp="1"/>
          </p:cNvGraphicFramePr>
          <p:nvPr/>
        </p:nvGraphicFramePr>
        <p:xfrm>
          <a:off x="0" y="0"/>
          <a:ext cx="9144000" cy="6507163"/>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الفلاح ينتظر ثمر الأرض الثَّمين، صابراً عليه حتى ينال الثَّمر المُبكِّر والمُتأخِّر. فتأنَّوا أنتُم وثبِّتوا قلوبكم، لأنَّ مجيء الربِّ قد اقتربَ.</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83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See how the farmer waits for the precious fruit of the earth, waiting patiently for it until it receives the early and latter rain. 8 You also be patient. Establish your hearts, for the coming of the Lord is at hand.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Voici que le laboureur attend le précieux fruit de la terre, plein de patience à son égard, jusqu’à ce qu’il ait reçu les pluies de la première et de l’arrière saison. 8 Vous aussi prenez patience, affermissez vos coeurs, car l’avènement du Seigneur est proche.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3911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9117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9117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609" name="Group 17"/>
          <p:cNvGraphicFramePr>
            <a:graphicFrameLocks noGrp="1"/>
          </p:cNvGraphicFramePr>
          <p:nvPr/>
        </p:nvGraphicFramePr>
        <p:xfrm>
          <a:off x="0" y="0"/>
          <a:ext cx="9144000" cy="647858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( 24 : 1 ـ 9 )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خمسة أيَّام انحدَر حنانيَّا رئيس الكهنة مع الشُّيوخ وخطيبٍ اسمه ترتُلُّوس. فهؤلاء جاءوا وعرضوا للوالي ضدَّ بولس.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5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24:1 Now after five days Ananias the high priest came down with the elders and a certain orator named Tertullus. These gave evidence to the governor against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Cinq jours après, le souverain sacrificateur Ananias descendit, avec quelques anciens, et un avocat, un certain Tertulle. Ils portèrent plainte auprès du gouverneur contre Paul.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6610" name="Rectangle 18"/>
          <p:cNvSpPr>
            <a:spLocks noGrp="1" noChangeArrowheads="1"/>
          </p:cNvSpPr>
          <p:nvPr>
            <p:ph type="ctrTitle"/>
          </p:nvPr>
        </p:nvSpPr>
        <p:spPr/>
        <p:txBody>
          <a:bodyPr/>
          <a:lstStyle/>
          <a:p>
            <a:r>
              <a:rPr lang="en-US" dirty="0"/>
              <a:t>5a</a:t>
            </a:r>
          </a:p>
        </p:txBody>
      </p:sp>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632" name="Group 16"/>
          <p:cNvGraphicFramePr>
            <a:graphicFrameLocks noGrp="1"/>
          </p:cNvGraphicFramePr>
          <p:nvPr/>
        </p:nvGraphicFramePr>
        <p:xfrm>
          <a:off x="0" y="44450"/>
          <a:ext cx="9144000" cy="6559551"/>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دُعيَ، ابتدأ ترتُلُّوس في الشِّكاية قائلاً: " إنَّنا حاصلون بواسطتك على سلام جزيل، وقد صار لهذه الأُمَّة قيام بعنايتك. في كل زمان وفي كل مكان فنقبل ذلك منكَ أيُّها العزيز فِيلِكسُ بكل شُكرٍ.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0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when he was called upon, Tertullus began his accusation, saying: Seeing that through you we enjoy great peace, and prosperity is being brought to this nation by your foresight, 3 we accept it always and in all places, most noble Felix, with all thankfulness.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Celui–ci fut appelé, et Tertulle se mit à l’accuser en ces termes :3 La paix profonde obtenue grâce à toi, et les réformes faites à cette nation par ta prévoyance, très excellent Félix, nous les accueillons en tout et partout avec une entière gratitude.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661" name="Group 21"/>
          <p:cNvGraphicFramePr>
            <a:graphicFrameLocks noGrp="1"/>
          </p:cNvGraphicFramePr>
          <p:nvPr/>
        </p:nvGraphicFramePr>
        <p:xfrm>
          <a:off x="0" y="0"/>
          <a:ext cx="9144000" cy="6567488"/>
        </p:xfrm>
        <a:graphic>
          <a:graphicData uri="http://schemas.openxmlformats.org/drawingml/2006/table">
            <a:tbl>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ولئلاَّ أُعوِّقك أكثر، ألتمس منكَ أن تسمعني بالاختصار بحلمِكَ. فإنَّنا إذ وجدنا هذا الرَّجل مُستهزئاً مُفسِداً ومُهيِّج اضطرابات بين جميع اليهود الذين في المسكونة، ومِقدام شيعة النَّاصريِّينَ،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Nevertheless, not to be tedious to you any further, I beg you to hear, by your courtesy, a few words from us. 5 For we have found this man a plague, a creator of dissension among all the Jews throughout the world, and a ringleader of the sect of the Nazarenes.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pour ne pas t’importuner davantage, je te prie de nous écouter un moment dans ta bienveillance. 5 Nous avons trouvé cet homme, une peste qui provoque des disputes parmi tous les Juifs du monde, dirigeant de la secte des Nazaréens,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678" name="Group 14"/>
          <p:cNvGraphicFramePr>
            <a:graphicFrameLocks noGrp="1"/>
          </p:cNvGraphicFramePr>
          <p:nvPr/>
        </p:nvGraphicFramePr>
        <p:xfrm>
          <a:off x="0" y="0"/>
          <a:ext cx="9144000" cy="6691313"/>
        </p:xfrm>
        <a:graphic>
          <a:graphicData uri="http://schemas.openxmlformats.org/drawingml/2006/table">
            <a:tbl>
              <a:tblPr/>
              <a:tblGrid>
                <a:gridCol w="47244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هو الذي قد شرع أن يُنجِّس الهيكل أيضاً، قد أمسكناه وأردْنا أن نحكم حسب ناموسِنا. لكن لِيسياس الأمير قد أتى بعنفٍ شديدٍ وأخذه من بين أيدينا،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even tried to profane the temple, and we seized him, and wanted to judge him according to our law. 7 But the commander Lysias came by and with great violence took him out of our hands,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qui a même tenté de profaner le temple. Nous l’avons saisi. Nous avons voulu le juger selon notre loi, 7 mais le tribun Lysias est survenu et avec une grande violence l’a tiré de nos mains,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703" name="Group 15"/>
          <p:cNvGraphicFramePr>
            <a:graphicFrameLocks noGrp="1"/>
          </p:cNvGraphicFramePr>
          <p:nvPr/>
        </p:nvGraphicFramePr>
        <p:xfrm>
          <a:off x="0" y="0"/>
          <a:ext cx="9144000" cy="6495353"/>
        </p:xfrm>
        <a:graphic>
          <a:graphicData uri="http://schemas.openxmlformats.org/drawingml/2006/table">
            <a:tbl>
              <a:tblPr/>
              <a:tblGrid>
                <a:gridCol w="4427538">
                  <a:extLst>
                    <a:ext uri="{9D8B030D-6E8A-4147-A177-3AD203B41FA5}">
                      <a16:colId xmlns:a16="http://schemas.microsoft.com/office/drawing/2014/main" val="20000"/>
                    </a:ext>
                  </a:extLst>
                </a:gridCol>
                <a:gridCol w="4716462">
                  <a:extLst>
                    <a:ext uri="{9D8B030D-6E8A-4147-A177-3AD203B41FA5}">
                      <a16:colId xmlns:a16="http://schemas.microsoft.com/office/drawing/2014/main" val="20001"/>
                    </a:ext>
                  </a:extLst>
                </a:gridCol>
              </a:tblGrid>
              <a:tr h="1524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وأمر المُشتكين عليه أن يأتوا إليكَ. ومنه يُمكنُكَ إذا فحصته أن تعلم جميع هذه الأمور التي نشتكي بها عليه ". ثمَّ وافقه اليهود قائلين: " إنَّ هذه الأُمور قد صارت هكذا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38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commanding his accusers to come to you. By examining him yourself you may ascertain all these things of which we accuse him. 9 And the Jews also assented, maintaining that these things were so.</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a ordonné à ses accusateurs de venir devant toi. Tu pourras toi–même l’interroger et prendre connaissance de tout ce dont nous l’accusons. 9 Les Juifs l’approuvèrent, en déclarant qu’il en était bien ainsi.</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778" name="Group 18"/>
          <p:cNvGraphicFramePr>
            <a:graphicFrameLocks noGrp="1"/>
          </p:cNvGraphicFramePr>
          <p:nvPr/>
        </p:nvGraphicFramePr>
        <p:xfrm>
          <a:off x="0" y="0"/>
          <a:ext cx="9144000" cy="6089016"/>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مزمور</a:t>
                      </a:r>
                      <a:r>
                        <a:rPr kumimoji="0" lang="ar-SA" sz="3600" b="0" i="0" u="sng" strike="noStrike" cap="none" normalizeH="0" baseline="0">
                          <a:ln>
                            <a:noFill/>
                          </a:ln>
                          <a:solidFill>
                            <a:srgbClr val="FF9900"/>
                          </a:solidFill>
                          <a:effectLst/>
                          <a:latin typeface="Arial" charset="0"/>
                          <a:cs typeface="Arial" charset="0"/>
                        </a:rPr>
                        <a:t> ( 142 : 6 ، 7 )</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بَسطتُ يديَّ إليكَ. صارت لك نفسي مِثل أرضٍ عديمة الماءِ. استجب لي ياربُّ عاجلاً. فقد فَنيت رُوحِي.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r>
                        <a:rPr kumimoji="0" lang="ar-SA" sz="2800" b="1" i="0" u="none" strike="noStrike" cap="none" normalizeH="0" baseline="0">
                          <a:ln>
                            <a:noFill/>
                          </a:ln>
                          <a:solidFill>
                            <a:schemeClr val="bg1"/>
                          </a:solidFill>
                          <a:effectLst/>
                          <a:latin typeface="Arial" charset="0"/>
                          <a:cs typeface="Arial" charset="0"/>
                        </a:rPr>
                        <a:t>.</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886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Psalms 143:6,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spread out my hands to You; My soul longs for You like a thirsty land.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Answer me speedily, O Lord; My spirit fails!.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00"/>
                          </a:solidFill>
                          <a:effectLst/>
                          <a:latin typeface="Arial" charset="0"/>
                          <a:cs typeface="Arial" charset="0"/>
                        </a:rPr>
                        <a:t>Psaumes </a:t>
                      </a:r>
                      <a:r>
                        <a:rPr kumimoji="0" lang="en-US" sz="3200" b="0" i="0" u="sng" strike="noStrike" cap="none" normalizeH="0" baseline="0">
                          <a:ln>
                            <a:noFill/>
                          </a:ln>
                          <a:solidFill>
                            <a:srgbClr val="FF9900"/>
                          </a:solidFill>
                          <a:effectLst/>
                          <a:latin typeface="Arial" charset="0"/>
                          <a:cs typeface="Arial" charset="0"/>
                        </a:rPr>
                        <a:t>143:6,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J’étends mes mains vers toi ; Mon âme est devant toi comme une terre épuisée.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Hâte–toi de me répondre, Éternel ! Mon esprit est à bout.</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r>
                        <a:rPr kumimoji="0" lang="fr-CA" sz="2800" b="0" i="0" u="none" strike="noStrike" cap="none" normalizeH="0" baseline="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3779" name="Rectangle 19"/>
          <p:cNvSpPr>
            <a:spLocks noGrp="1" noChangeArrowheads="1"/>
          </p:cNvSpPr>
          <p:nvPr>
            <p:ph type="ctrTitle"/>
          </p:nvPr>
        </p:nvSpPr>
        <p:spPr/>
        <p:txBody>
          <a:bodyPr/>
          <a:lstStyle/>
          <a:p>
            <a:r>
              <a:rPr lang="en-US" dirty="0"/>
              <a:t>5pg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831" name="Group 23"/>
          <p:cNvGraphicFramePr>
            <a:graphicFrameLocks noGrp="1"/>
          </p:cNvGraphicFramePr>
          <p:nvPr/>
        </p:nvGraphicFramePr>
        <p:xfrm>
          <a:off x="0" y="0"/>
          <a:ext cx="9144000" cy="6883782"/>
        </p:xfrm>
        <a:graphic>
          <a:graphicData uri="http://schemas.openxmlformats.org/drawingml/2006/table">
            <a:tbl>
              <a:tblPr/>
              <a:tblGrid>
                <a:gridCol w="4140200">
                  <a:extLst>
                    <a:ext uri="{9D8B030D-6E8A-4147-A177-3AD203B41FA5}">
                      <a16:colId xmlns:a16="http://schemas.microsoft.com/office/drawing/2014/main" val="20000"/>
                    </a:ext>
                  </a:extLst>
                </a:gridCol>
                <a:gridCol w="5003800">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لوقا ( 9 : 12 ـ 17 )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النَّهار قد بدأ يَميل. فتقدَّم إليه الاثنا عشر وقالوا لهُ: " اصرف الجمع ليذهبوا إلى القُرى التي حولنا والحقول ليستريحوا ويجدوا ما يأكلونه، لأنَّنا هَهُنا في موضع خلاءٍ ". </a:t>
                      </a:r>
                      <a:endParaRPr kumimoji="0" lang="ar-SA"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815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9:12-17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When the day began to wear away, the twelve came and said to Him, Send the multitude away, that they may go into the surrounding towns and country, and lodge and get provisions; for we are in a deserted place here.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9:12-17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jour commençait à baisser, les douze s’approchèrent donc et lui dirent : Renvoie la foule afin qu’elle aille dans les villages et dans les campagnes des environs, pour se loger et pour trouver du </a:t>
                      </a:r>
                      <a:r>
                        <a:rPr kumimoji="0" lang="fr-FR" sz="2600" b="0" i="0" u="none" strike="noStrike" cap="none" normalizeH="0" baseline="0">
                          <a:ln>
                            <a:noFill/>
                          </a:ln>
                          <a:solidFill>
                            <a:schemeClr val="bg1"/>
                          </a:solidFill>
                          <a:effectLst/>
                          <a:latin typeface="Arial" charset="0"/>
                          <a:cs typeface="Arial" charset="0"/>
                        </a:rPr>
                        <a:t>ravitaillement ;</a:t>
                      </a:r>
                      <a:r>
                        <a:rPr kumimoji="0" lang="fr-FR" sz="2800" b="0" i="0" u="none" strike="noStrike" cap="none" normalizeH="0" baseline="0">
                          <a:ln>
                            <a:noFill/>
                          </a:ln>
                          <a:solidFill>
                            <a:schemeClr val="bg1"/>
                          </a:solidFill>
                          <a:effectLst/>
                          <a:latin typeface="Arial" charset="0"/>
                          <a:cs typeface="Arial" charset="0"/>
                        </a:rPr>
                        <a:t> car nous sommes ici dans un lieu désert.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75832" name="Rectangle 24"/>
          <p:cNvSpPr>
            <a:spLocks noGrp="1" noChangeArrowheads="1"/>
          </p:cNvSpPr>
          <p:nvPr>
            <p:ph type="ctrTitle"/>
          </p:nvPr>
        </p:nvSpPr>
        <p:spPr/>
        <p:txBody>
          <a:bodyPr/>
          <a:lstStyle/>
          <a:p>
            <a:r>
              <a:rPr lang="en-US" dirty="0"/>
              <a:t>5g</a:t>
            </a:r>
          </a:p>
        </p:txBody>
      </p:sp>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849" name="Group 17"/>
          <p:cNvGraphicFramePr>
            <a:graphicFrameLocks noGrp="1"/>
          </p:cNvGraphicFramePr>
          <p:nvPr/>
        </p:nvGraphicFramePr>
        <p:xfrm>
          <a:off x="0" y="0"/>
          <a:ext cx="9144000" cy="6570663"/>
        </p:xfrm>
        <a:graphic>
          <a:graphicData uri="http://schemas.openxmlformats.org/drawingml/2006/table">
            <a:tbl>
              <a:tblPr/>
              <a:tblGrid>
                <a:gridCol w="4343400">
                  <a:extLst>
                    <a:ext uri="{9D8B030D-6E8A-4147-A177-3AD203B41FA5}">
                      <a16:colId xmlns:a16="http://schemas.microsoft.com/office/drawing/2014/main" val="20000"/>
                    </a:ext>
                  </a:extLst>
                </a:gridCol>
                <a:gridCol w="4800600">
                  <a:extLst>
                    <a:ext uri="{9D8B030D-6E8A-4147-A177-3AD203B41FA5}">
                      <a16:colId xmlns:a16="http://schemas.microsoft.com/office/drawing/2014/main" val="20001"/>
                    </a:ext>
                  </a:extLst>
                </a:gridCol>
              </a:tblGrid>
              <a:tr h="1752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أعطوهم أنتم ليأكلوا ". فقالوا: " ليس عندنا أكثر من خمسة أرغفةٍ وسمكتين، إلاَّ أن نذهب ونبتاع طعاماً لهذا الشَّعب كلِّه ". لأنَّهم كانوا نحو خمسة آلافِ رجُلٍ.</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18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He said to them, You give them something to eat. And they said, We have no more than five loaves and two fish, unless we go and buy food for all these people. 14 For there were about five thousand men.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Jésus leur dit : Donnez–leur vous–mêmes à manger. Mais ils répondirent : Nous n’avons que cinq pains et deux poissons, à moins que nous n’allions nous–mêmes acheter des vivres pour tout ce peuple. 14 Or, il y avait environ cinq mille hommes.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875" name="Group 19"/>
          <p:cNvGraphicFramePr>
            <a:graphicFrameLocks noGrp="1"/>
          </p:cNvGraphicFramePr>
          <p:nvPr/>
        </p:nvGraphicFramePr>
        <p:xfrm>
          <a:off x="0" y="0"/>
          <a:ext cx="9144000" cy="6856224"/>
        </p:xfrm>
        <a:graphic>
          <a:graphicData uri="http://schemas.openxmlformats.org/drawingml/2006/table">
            <a:tbl>
              <a:tblPr/>
              <a:tblGrid>
                <a:gridCol w="4648200">
                  <a:extLst>
                    <a:ext uri="{9D8B030D-6E8A-4147-A177-3AD203B41FA5}">
                      <a16:colId xmlns:a16="http://schemas.microsoft.com/office/drawing/2014/main" val="20000"/>
                    </a:ext>
                  </a:extLst>
                </a:gridCol>
                <a:gridCol w="4495800">
                  <a:extLst>
                    <a:ext uri="{9D8B030D-6E8A-4147-A177-3AD203B41FA5}">
                      <a16:colId xmlns:a16="http://schemas.microsoft.com/office/drawing/2014/main" val="20001"/>
                    </a:ext>
                  </a:extLst>
                </a:gridCol>
              </a:tblGrid>
              <a:tr h="1371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فقال لتلاميذه: " أتكِئُوهُم فِرَقاً خمسينَ خمسينَ ".</a:t>
                      </a:r>
                      <a:r>
                        <a:rPr kumimoji="0" lang="ar-SA" sz="28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ففعلوا هكذا وأتكأُوا الجميع. فأخذ الأرغفة الخمسة والسَّمكتين، ونظر إلى السَّماء وباركها، ثُمَّ كسَّرها وأعطى التَّلاميذ ليُقدِّموا للجمع.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257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He said to His disciples, Make them sit down in groups of fifty.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they did so, and made them all sit down.    16 Then He took the five loaves and the two fish,  and looking up to heaven, He blessed and broke  them, and gave them to   the disciples to set before the multitude.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Jésus dit à ses disciples : Faites–les asseoir par rangées d’une cinquantaine.15  Ils firent ainsi ; ils les firent tous asseoir.16  Jésus prit les cinq pains et les deux poissons, leva les yeux vers le ciel et les bénit. Puis il les rompit et les donna aux disciples pour les distribuer à la foule.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09" name="Group 29"/>
          <p:cNvGraphicFramePr>
            <a:graphicFrameLocks noGrp="1"/>
          </p:cNvGraphicFramePr>
          <p:nvPr/>
        </p:nvGraphicFramePr>
        <p:xfrm>
          <a:off x="0" y="44450"/>
          <a:ext cx="9144000" cy="6698679"/>
        </p:xfrm>
        <a:graphic>
          <a:graphicData uri="http://schemas.openxmlformats.org/drawingml/2006/table">
            <a:tbl>
              <a:tblPr/>
              <a:tblGrid>
                <a:gridCol w="4500563">
                  <a:extLst>
                    <a:ext uri="{9D8B030D-6E8A-4147-A177-3AD203B41FA5}">
                      <a16:colId xmlns:a16="http://schemas.microsoft.com/office/drawing/2014/main" val="20000"/>
                    </a:ext>
                  </a:extLst>
                </a:gridCol>
                <a:gridCol w="4643437">
                  <a:extLst>
                    <a:ext uri="{9D8B030D-6E8A-4147-A177-3AD203B41FA5}">
                      <a16:colId xmlns:a16="http://schemas.microsoft.com/office/drawing/2014/main" val="20001"/>
                    </a:ext>
                  </a:extLst>
                </a:gridCol>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فأكلوا وشبعوا جميعاً. ورفعوا ما فضل عنهم من الكسر اثنتا عشرة قُفَّةً مملوءةً.</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rgbClr val="FF9900"/>
                          </a:solidFill>
                          <a:effectLst/>
                          <a:latin typeface="Arial" charset="0"/>
                          <a:cs typeface="Arial" charset="0"/>
                        </a:rPr>
                        <a:t>( 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horzOverflow="overflow">
                    <a:lnL cap="flat">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66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they all ate and were filled, and twelve baskets of the leftover fragments were taken up by them.</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Tous mangèrent et furent rassasiés, et l’on emporta douze paniers pleins des morceaux qui restaient.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5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26718</Words>
  <Application>Microsoft Office PowerPoint</Application>
  <PresentationFormat>Affichage à l'écran (4:3)</PresentationFormat>
  <Paragraphs>1198</Paragraphs>
  <Slides>257</Slides>
  <Notes>14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257</vt:i4>
      </vt:variant>
    </vt:vector>
  </HeadingPairs>
  <TitlesOfParts>
    <vt:vector size="262" baseType="lpstr">
      <vt:lpstr>Arial</vt:lpstr>
      <vt:lpstr>Avva_Shenouda</vt:lpstr>
      <vt:lpstr>Coptic</vt:lpstr>
      <vt:lpstr>Times New Roman</vt:lpstr>
      <vt:lpstr>Default Design</vt:lpstr>
      <vt:lpstr>قراءات آحاد شهر هاتور Lectures des dimanches du mois de Hatour</vt:lpstr>
      <vt:lpstr>Présentation PowerPoint</vt:lpstr>
      <vt:lpstr>Présentation PowerPoint</vt:lpstr>
      <vt:lpstr>1pv</vt:lpstr>
      <vt:lpstr>1v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1a</vt:lpstr>
      <vt:lpstr>The Acts of our fathers, the apostles, may their blessings be with us.  Amen.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Présentation PowerPoint</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sami</dc:creator>
  <cp:lastModifiedBy>Christophe Boshra</cp:lastModifiedBy>
  <cp:revision>230</cp:revision>
  <dcterms:created xsi:type="dcterms:W3CDTF">2007-08-29T18:38:38Z</dcterms:created>
  <dcterms:modified xsi:type="dcterms:W3CDTF">2021-02-24T17:52:57Z</dcterms:modified>
</cp:coreProperties>
</file>